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72" r:id="rId3"/>
    <p:sldId id="285" r:id="rId4"/>
    <p:sldId id="286" r:id="rId5"/>
    <p:sldId id="284" r:id="rId6"/>
    <p:sldId id="283" r:id="rId7"/>
    <p:sldId id="298" r:id="rId8"/>
    <p:sldId id="281" r:id="rId9"/>
    <p:sldId id="299" r:id="rId10"/>
    <p:sldId id="297" r:id="rId11"/>
    <p:sldId id="289" r:id="rId12"/>
    <p:sldId id="282" r:id="rId13"/>
    <p:sldId id="300" r:id="rId14"/>
    <p:sldId id="276" r:id="rId15"/>
    <p:sldId id="274" r:id="rId16"/>
    <p:sldId id="291" r:id="rId17"/>
    <p:sldId id="294" r:id="rId18"/>
    <p:sldId id="296" r:id="rId19"/>
    <p:sldId id="275" r:id="rId20"/>
    <p:sldId id="280" r:id="rId21"/>
    <p:sldId id="295" r:id="rId22"/>
    <p:sldId id="287" r:id="rId23"/>
    <p:sldId id="263"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101" d="100"/>
          <a:sy n="101" d="100"/>
        </p:scale>
        <p:origin x="108" y="72"/>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51FB5F-65B4-42C5-ABB4-F140759697C2}"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de-DE"/>
        </a:p>
      </dgm:t>
    </dgm:pt>
    <dgm:pt modelId="{8D638A33-76C9-45BF-B45B-4F46453FE30E}">
      <dgm:prSet phldrT="[Text]"/>
      <dgm:spPr/>
      <dgm:t>
        <a:bodyPr/>
        <a:lstStyle/>
        <a:p>
          <a:r>
            <a:rPr lang="en-GB" noProof="0" dirty="0"/>
            <a:t>learning objectives</a:t>
          </a:r>
        </a:p>
        <a:p>
          <a:r>
            <a:rPr lang="en-GB" noProof="0" dirty="0"/>
            <a:t>/ intended outcomes</a:t>
          </a:r>
        </a:p>
      </dgm:t>
    </dgm:pt>
    <dgm:pt modelId="{10081E7A-4A24-4619-8085-E41A643721EB}" type="parTrans" cxnId="{5376B40D-7E23-456D-9B89-9A3052AD9BED}">
      <dgm:prSet/>
      <dgm:spPr/>
      <dgm:t>
        <a:bodyPr/>
        <a:lstStyle/>
        <a:p>
          <a:endParaRPr lang="de-DE"/>
        </a:p>
      </dgm:t>
    </dgm:pt>
    <dgm:pt modelId="{06CD00B5-E892-4C00-8758-902D56CEA02C}" type="sibTrans" cxnId="{5376B40D-7E23-456D-9B89-9A3052AD9BED}">
      <dgm:prSet/>
      <dgm:spPr/>
      <dgm:t>
        <a:bodyPr/>
        <a:lstStyle/>
        <a:p>
          <a:endParaRPr lang="en-GB" noProof="0"/>
        </a:p>
      </dgm:t>
    </dgm:pt>
    <dgm:pt modelId="{A2D4F997-6EE3-4711-8EB5-FF4FAFD19208}">
      <dgm:prSet phldrT="[Text]"/>
      <dgm:spPr/>
      <dgm:t>
        <a:bodyPr/>
        <a:lstStyle/>
        <a:p>
          <a:r>
            <a:rPr lang="en-GB" noProof="0" dirty="0"/>
            <a:t>teaching methods</a:t>
          </a:r>
        </a:p>
      </dgm:t>
    </dgm:pt>
    <dgm:pt modelId="{5129FFCC-270D-426E-9EE1-3F43267FF5D9}" type="parTrans" cxnId="{2022FAC7-3389-4C91-AD3F-E5A53CF432A2}">
      <dgm:prSet/>
      <dgm:spPr/>
      <dgm:t>
        <a:bodyPr/>
        <a:lstStyle/>
        <a:p>
          <a:endParaRPr lang="de-DE"/>
        </a:p>
      </dgm:t>
    </dgm:pt>
    <dgm:pt modelId="{BE89F98D-D820-45CD-B134-FC89BF4C77E9}" type="sibTrans" cxnId="{2022FAC7-3389-4C91-AD3F-E5A53CF432A2}">
      <dgm:prSet/>
      <dgm:spPr/>
      <dgm:t>
        <a:bodyPr/>
        <a:lstStyle/>
        <a:p>
          <a:endParaRPr lang="de-DE"/>
        </a:p>
      </dgm:t>
    </dgm:pt>
    <dgm:pt modelId="{70BD6A83-C617-48D0-A855-75432C2536CC}">
      <dgm:prSet phldrT="[Text]"/>
      <dgm:spPr/>
      <dgm:t>
        <a:bodyPr/>
        <a:lstStyle/>
        <a:p>
          <a:r>
            <a:rPr lang="en-GB" noProof="0" dirty="0"/>
            <a:t>assessment tasks</a:t>
          </a:r>
        </a:p>
      </dgm:t>
    </dgm:pt>
    <dgm:pt modelId="{6A01250B-4526-4583-8BBE-82EF2A5A9A75}" type="parTrans" cxnId="{52C7A23F-6D5B-4EB1-9E58-71705A8C48B2}">
      <dgm:prSet/>
      <dgm:spPr/>
      <dgm:t>
        <a:bodyPr/>
        <a:lstStyle/>
        <a:p>
          <a:endParaRPr lang="de-DE"/>
        </a:p>
      </dgm:t>
    </dgm:pt>
    <dgm:pt modelId="{9BAFD474-6968-44CB-94A8-737C2F13D51C}" type="sibTrans" cxnId="{52C7A23F-6D5B-4EB1-9E58-71705A8C48B2}">
      <dgm:prSet/>
      <dgm:spPr/>
      <dgm:t>
        <a:bodyPr/>
        <a:lstStyle/>
        <a:p>
          <a:endParaRPr lang="de-DE"/>
        </a:p>
      </dgm:t>
    </dgm:pt>
    <dgm:pt modelId="{BE1805DD-98EE-4C50-835B-267D48A75BFC}">
      <dgm:prSet/>
      <dgm:spPr/>
      <dgm:t>
        <a:bodyPr/>
        <a:lstStyle/>
        <a:p>
          <a:r>
            <a:rPr lang="en-GB" noProof="0" dirty="0"/>
            <a:t>learning activities</a:t>
          </a:r>
        </a:p>
      </dgm:t>
    </dgm:pt>
    <dgm:pt modelId="{C9D4917F-720F-4E5F-B304-2B9F13E81F10}" type="parTrans" cxnId="{AAF325D0-AE14-46DE-96F7-27361EBDE2EA}">
      <dgm:prSet/>
      <dgm:spPr/>
      <dgm:t>
        <a:bodyPr/>
        <a:lstStyle/>
        <a:p>
          <a:endParaRPr lang="de-DE"/>
        </a:p>
      </dgm:t>
    </dgm:pt>
    <dgm:pt modelId="{4D055B7E-6164-4886-8896-02FD193AF808}" type="sibTrans" cxnId="{AAF325D0-AE14-46DE-96F7-27361EBDE2EA}">
      <dgm:prSet/>
      <dgm:spPr/>
      <dgm:t>
        <a:bodyPr/>
        <a:lstStyle/>
        <a:p>
          <a:endParaRPr lang="de-DE"/>
        </a:p>
      </dgm:t>
    </dgm:pt>
    <dgm:pt modelId="{734FD5AD-BC78-4120-85F8-50E8D59047F8}">
      <dgm:prSet/>
      <dgm:spPr/>
      <dgm:t>
        <a:bodyPr/>
        <a:lstStyle/>
        <a:p>
          <a:r>
            <a:rPr lang="en-GB" noProof="0" dirty="0"/>
            <a:t>needs analysis</a:t>
          </a:r>
        </a:p>
      </dgm:t>
    </dgm:pt>
    <dgm:pt modelId="{940C74D6-E959-4861-9605-BBAA78F9C932}" type="parTrans" cxnId="{0D9699A4-117F-426B-9103-F823FA90D57B}">
      <dgm:prSet/>
      <dgm:spPr/>
      <dgm:t>
        <a:bodyPr/>
        <a:lstStyle/>
        <a:p>
          <a:endParaRPr lang="de-DE"/>
        </a:p>
      </dgm:t>
    </dgm:pt>
    <dgm:pt modelId="{8CBCED95-7E11-45A1-A3E1-148E1722A97F}" type="sibTrans" cxnId="{0D9699A4-117F-426B-9103-F823FA90D57B}">
      <dgm:prSet/>
      <dgm:spPr/>
      <dgm:t>
        <a:bodyPr/>
        <a:lstStyle/>
        <a:p>
          <a:endParaRPr lang="de-DE"/>
        </a:p>
      </dgm:t>
    </dgm:pt>
    <dgm:pt modelId="{E870AC75-9573-4CC1-B37E-33131A035F4B}" type="pres">
      <dgm:prSet presAssocID="{6651FB5F-65B4-42C5-ABB4-F140759697C2}" presName="Name0" presStyleCnt="0">
        <dgm:presLayoutVars>
          <dgm:dir/>
          <dgm:resizeHandles val="exact"/>
        </dgm:presLayoutVars>
      </dgm:prSet>
      <dgm:spPr/>
    </dgm:pt>
    <dgm:pt modelId="{1A0B3F37-4FF9-41B7-B77F-18F77B9F099E}" type="pres">
      <dgm:prSet presAssocID="{6651FB5F-65B4-42C5-ABB4-F140759697C2}" presName="cycle" presStyleCnt="0"/>
      <dgm:spPr/>
    </dgm:pt>
    <dgm:pt modelId="{1CE9675D-5858-4AFB-A0BA-7018FA3D5017}" type="pres">
      <dgm:prSet presAssocID="{734FD5AD-BC78-4120-85F8-50E8D59047F8}" presName="nodeFirstNode" presStyleLbl="node1" presStyleIdx="0" presStyleCnt="5" custRadScaleRad="100560">
        <dgm:presLayoutVars>
          <dgm:bulletEnabled val="1"/>
        </dgm:presLayoutVars>
      </dgm:prSet>
      <dgm:spPr/>
    </dgm:pt>
    <dgm:pt modelId="{95B517A7-8B1F-4021-A35F-AA052CDBD7C1}" type="pres">
      <dgm:prSet presAssocID="{8CBCED95-7E11-45A1-A3E1-148E1722A97F}" presName="sibTransFirstNode" presStyleLbl="bgShp" presStyleIdx="0" presStyleCnt="1"/>
      <dgm:spPr/>
    </dgm:pt>
    <dgm:pt modelId="{2A8DAE0C-FF77-4CC6-9312-498411D24BA0}" type="pres">
      <dgm:prSet presAssocID="{8D638A33-76C9-45BF-B45B-4F46453FE30E}" presName="nodeFollowingNodes" presStyleLbl="node1" presStyleIdx="1" presStyleCnt="5">
        <dgm:presLayoutVars>
          <dgm:bulletEnabled val="1"/>
        </dgm:presLayoutVars>
      </dgm:prSet>
      <dgm:spPr/>
    </dgm:pt>
    <dgm:pt modelId="{3E3459C8-BFBE-413A-93F4-3BFA2A9A2546}" type="pres">
      <dgm:prSet presAssocID="{A2D4F997-6EE3-4711-8EB5-FF4FAFD19208}" presName="nodeFollowingNodes" presStyleLbl="node1" presStyleIdx="2" presStyleCnt="5" custRadScaleRad="113097" custRadScaleInc="-1795">
        <dgm:presLayoutVars>
          <dgm:bulletEnabled val="1"/>
        </dgm:presLayoutVars>
      </dgm:prSet>
      <dgm:spPr/>
    </dgm:pt>
    <dgm:pt modelId="{BBC4EE2A-B55E-49D5-A059-C82A852F2BAC}" type="pres">
      <dgm:prSet presAssocID="{BE1805DD-98EE-4C50-835B-267D48A75BFC}" presName="nodeFollowingNodes" presStyleLbl="node1" presStyleIdx="3" presStyleCnt="5">
        <dgm:presLayoutVars>
          <dgm:bulletEnabled val="1"/>
        </dgm:presLayoutVars>
      </dgm:prSet>
      <dgm:spPr/>
    </dgm:pt>
    <dgm:pt modelId="{CA13C5AA-2CEE-4A03-9190-3645126DFAFD}" type="pres">
      <dgm:prSet presAssocID="{70BD6A83-C617-48D0-A855-75432C2536CC}" presName="nodeFollowingNodes" presStyleLbl="node1" presStyleIdx="4" presStyleCnt="5" custRadScaleRad="107167" custRadScaleInc="198">
        <dgm:presLayoutVars>
          <dgm:bulletEnabled val="1"/>
        </dgm:presLayoutVars>
      </dgm:prSet>
      <dgm:spPr/>
    </dgm:pt>
  </dgm:ptLst>
  <dgm:cxnLst>
    <dgm:cxn modelId="{5376B40D-7E23-456D-9B89-9A3052AD9BED}" srcId="{6651FB5F-65B4-42C5-ABB4-F140759697C2}" destId="{8D638A33-76C9-45BF-B45B-4F46453FE30E}" srcOrd="1" destOrd="0" parTransId="{10081E7A-4A24-4619-8085-E41A643721EB}" sibTransId="{06CD00B5-E892-4C00-8758-902D56CEA02C}"/>
    <dgm:cxn modelId="{52C7A23F-6D5B-4EB1-9E58-71705A8C48B2}" srcId="{6651FB5F-65B4-42C5-ABB4-F140759697C2}" destId="{70BD6A83-C617-48D0-A855-75432C2536CC}" srcOrd="4" destOrd="0" parTransId="{6A01250B-4526-4583-8BBE-82EF2A5A9A75}" sibTransId="{9BAFD474-6968-44CB-94A8-737C2F13D51C}"/>
    <dgm:cxn modelId="{D7109F71-B7FB-42E2-9301-4A51C7B2CFE3}" type="presOf" srcId="{8D638A33-76C9-45BF-B45B-4F46453FE30E}" destId="{2A8DAE0C-FF77-4CC6-9312-498411D24BA0}" srcOrd="0" destOrd="0" presId="urn:microsoft.com/office/officeart/2005/8/layout/cycle3"/>
    <dgm:cxn modelId="{5F592E56-4518-4941-B62B-F5726C1DF1DA}" type="presOf" srcId="{734FD5AD-BC78-4120-85F8-50E8D59047F8}" destId="{1CE9675D-5858-4AFB-A0BA-7018FA3D5017}" srcOrd="0" destOrd="0" presId="urn:microsoft.com/office/officeart/2005/8/layout/cycle3"/>
    <dgm:cxn modelId="{BDC49E5A-D9D3-4525-9736-B560CC182C18}" type="presOf" srcId="{70BD6A83-C617-48D0-A855-75432C2536CC}" destId="{CA13C5AA-2CEE-4A03-9190-3645126DFAFD}" srcOrd="0" destOrd="0" presId="urn:microsoft.com/office/officeart/2005/8/layout/cycle3"/>
    <dgm:cxn modelId="{D66DA78F-F7AC-4ADF-B871-FD8DA3EA2073}" type="presOf" srcId="{A2D4F997-6EE3-4711-8EB5-FF4FAFD19208}" destId="{3E3459C8-BFBE-413A-93F4-3BFA2A9A2546}" srcOrd="0" destOrd="0" presId="urn:microsoft.com/office/officeart/2005/8/layout/cycle3"/>
    <dgm:cxn modelId="{0D9699A4-117F-426B-9103-F823FA90D57B}" srcId="{6651FB5F-65B4-42C5-ABB4-F140759697C2}" destId="{734FD5AD-BC78-4120-85F8-50E8D59047F8}" srcOrd="0" destOrd="0" parTransId="{940C74D6-E959-4861-9605-BBAA78F9C932}" sibTransId="{8CBCED95-7E11-45A1-A3E1-148E1722A97F}"/>
    <dgm:cxn modelId="{2022FAC7-3389-4C91-AD3F-E5A53CF432A2}" srcId="{6651FB5F-65B4-42C5-ABB4-F140759697C2}" destId="{A2D4F997-6EE3-4711-8EB5-FF4FAFD19208}" srcOrd="2" destOrd="0" parTransId="{5129FFCC-270D-426E-9EE1-3F43267FF5D9}" sibTransId="{BE89F98D-D820-45CD-B134-FC89BF4C77E9}"/>
    <dgm:cxn modelId="{4307C0CF-F4F4-48DA-925E-09F440CBBC55}" type="presOf" srcId="{BE1805DD-98EE-4C50-835B-267D48A75BFC}" destId="{BBC4EE2A-B55E-49D5-A059-C82A852F2BAC}" srcOrd="0" destOrd="0" presId="urn:microsoft.com/office/officeart/2005/8/layout/cycle3"/>
    <dgm:cxn modelId="{AAF325D0-AE14-46DE-96F7-27361EBDE2EA}" srcId="{6651FB5F-65B4-42C5-ABB4-F140759697C2}" destId="{BE1805DD-98EE-4C50-835B-267D48A75BFC}" srcOrd="3" destOrd="0" parTransId="{C9D4917F-720F-4E5F-B304-2B9F13E81F10}" sibTransId="{4D055B7E-6164-4886-8896-02FD193AF808}"/>
    <dgm:cxn modelId="{AC9069EE-B1CF-4A25-BBAB-2374A3247A84}" type="presOf" srcId="{6651FB5F-65B4-42C5-ABB4-F140759697C2}" destId="{E870AC75-9573-4CC1-B37E-33131A035F4B}" srcOrd="0" destOrd="0" presId="urn:microsoft.com/office/officeart/2005/8/layout/cycle3"/>
    <dgm:cxn modelId="{C342ABF9-1C8F-4C84-85A5-4C910B086F70}" type="presOf" srcId="{8CBCED95-7E11-45A1-A3E1-148E1722A97F}" destId="{95B517A7-8B1F-4021-A35F-AA052CDBD7C1}" srcOrd="0" destOrd="0" presId="urn:microsoft.com/office/officeart/2005/8/layout/cycle3"/>
    <dgm:cxn modelId="{4D50D0EF-C04F-40DF-BC7E-73092C5DD69A}" type="presParOf" srcId="{E870AC75-9573-4CC1-B37E-33131A035F4B}" destId="{1A0B3F37-4FF9-41B7-B77F-18F77B9F099E}" srcOrd="0" destOrd="0" presId="urn:microsoft.com/office/officeart/2005/8/layout/cycle3"/>
    <dgm:cxn modelId="{B8119F53-2DBF-452A-AEA6-987826835768}" type="presParOf" srcId="{1A0B3F37-4FF9-41B7-B77F-18F77B9F099E}" destId="{1CE9675D-5858-4AFB-A0BA-7018FA3D5017}" srcOrd="0" destOrd="0" presId="urn:microsoft.com/office/officeart/2005/8/layout/cycle3"/>
    <dgm:cxn modelId="{B8F8AF60-61E6-451B-A6EF-A94BFBB728FA}" type="presParOf" srcId="{1A0B3F37-4FF9-41B7-B77F-18F77B9F099E}" destId="{95B517A7-8B1F-4021-A35F-AA052CDBD7C1}" srcOrd="1" destOrd="0" presId="urn:microsoft.com/office/officeart/2005/8/layout/cycle3"/>
    <dgm:cxn modelId="{7ED96248-284C-4204-A6D7-FC217DE198E6}" type="presParOf" srcId="{1A0B3F37-4FF9-41B7-B77F-18F77B9F099E}" destId="{2A8DAE0C-FF77-4CC6-9312-498411D24BA0}" srcOrd="2" destOrd="0" presId="urn:microsoft.com/office/officeart/2005/8/layout/cycle3"/>
    <dgm:cxn modelId="{DE902806-35EC-4F4A-B57C-EF9D625B4067}" type="presParOf" srcId="{1A0B3F37-4FF9-41B7-B77F-18F77B9F099E}" destId="{3E3459C8-BFBE-413A-93F4-3BFA2A9A2546}" srcOrd="3" destOrd="0" presId="urn:microsoft.com/office/officeart/2005/8/layout/cycle3"/>
    <dgm:cxn modelId="{1134DD99-8D57-4328-9772-AFF98C836876}" type="presParOf" srcId="{1A0B3F37-4FF9-41B7-B77F-18F77B9F099E}" destId="{BBC4EE2A-B55E-49D5-A059-C82A852F2BAC}" srcOrd="4" destOrd="0" presId="urn:microsoft.com/office/officeart/2005/8/layout/cycle3"/>
    <dgm:cxn modelId="{882F183C-B65F-4E61-9DA9-3FCEC63015FC}" type="presParOf" srcId="{1A0B3F37-4FF9-41B7-B77F-18F77B9F099E}" destId="{CA13C5AA-2CEE-4A03-9190-3645126DFAFD}"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900299-0928-4170-9333-EA1746DA7E56}" type="doc">
      <dgm:prSet loTypeId="urn:microsoft.com/office/officeart/2005/8/layout/cycle8" loCatId="cycle" qsTypeId="urn:microsoft.com/office/officeart/2005/8/quickstyle/simple1" qsCatId="simple" csTypeId="urn:microsoft.com/office/officeart/2005/8/colors/accent1_2" csCatId="accent1" phldr="1"/>
      <dgm:spPr/>
    </dgm:pt>
    <dgm:pt modelId="{0C403464-3752-4BA5-A1E5-236F7B680804}" type="pres">
      <dgm:prSet presAssocID="{6D900299-0928-4170-9333-EA1746DA7E56}" presName="compositeShape" presStyleCnt="0">
        <dgm:presLayoutVars>
          <dgm:chMax val="7"/>
          <dgm:dir/>
          <dgm:resizeHandles val="exact"/>
        </dgm:presLayoutVars>
      </dgm:prSet>
      <dgm:spPr/>
    </dgm:pt>
  </dgm:ptLst>
  <dgm:cxnLst>
    <dgm:cxn modelId="{04D7221D-8B78-410B-BA8F-C4AC35C4E10E}" type="presOf" srcId="{6D900299-0928-4170-9333-EA1746DA7E56}" destId="{0C403464-3752-4BA5-A1E5-236F7B680804}" srcOrd="0"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EAA209-963B-41B5-93A9-F0E79342374A}" type="doc">
      <dgm:prSet loTypeId="urn:microsoft.com/office/officeart/2005/8/layout/cycle8" loCatId="cycle" qsTypeId="urn:microsoft.com/office/officeart/2005/8/quickstyle/simple1" qsCatId="simple" csTypeId="urn:microsoft.com/office/officeart/2005/8/colors/accent1_2" csCatId="accent1" phldr="1"/>
      <dgm:spPr/>
    </dgm:pt>
    <dgm:pt modelId="{36464094-942B-4274-BF00-58EE6B48AABE}">
      <dgm:prSet phldrT="[Text]"/>
      <dgm:spPr>
        <a:solidFill>
          <a:schemeClr val="accent6"/>
        </a:solidFill>
      </dgm:spPr>
      <dgm:t>
        <a:bodyPr/>
        <a:lstStyle/>
        <a:p>
          <a:r>
            <a:rPr lang="en-GB" noProof="0" dirty="0"/>
            <a:t>learning objectives</a:t>
          </a:r>
        </a:p>
      </dgm:t>
    </dgm:pt>
    <dgm:pt modelId="{D94C82A6-82D5-47B9-B6EC-1EC3BF7B7AE1}" type="parTrans" cxnId="{82928E36-2968-4AAD-B4F5-38C5BE579A0A}">
      <dgm:prSet/>
      <dgm:spPr/>
      <dgm:t>
        <a:bodyPr/>
        <a:lstStyle/>
        <a:p>
          <a:endParaRPr lang="de-DE"/>
        </a:p>
      </dgm:t>
    </dgm:pt>
    <dgm:pt modelId="{D639E2ED-7130-4806-81BC-A60EC92B1CAF}" type="sibTrans" cxnId="{82928E36-2968-4AAD-B4F5-38C5BE579A0A}">
      <dgm:prSet/>
      <dgm:spPr/>
      <dgm:t>
        <a:bodyPr/>
        <a:lstStyle/>
        <a:p>
          <a:endParaRPr lang="de-DE"/>
        </a:p>
      </dgm:t>
    </dgm:pt>
    <dgm:pt modelId="{CB627DF8-20EE-41C3-9A13-4DA1F5D752E5}">
      <dgm:prSet phldrT="[Text]"/>
      <dgm:spPr>
        <a:solidFill>
          <a:schemeClr val="accent6"/>
        </a:solidFill>
      </dgm:spPr>
      <dgm:t>
        <a:bodyPr/>
        <a:lstStyle/>
        <a:p>
          <a:r>
            <a:rPr lang="en-GB" noProof="0" dirty="0"/>
            <a:t>tasks / projects</a:t>
          </a:r>
        </a:p>
      </dgm:t>
    </dgm:pt>
    <dgm:pt modelId="{B1E09B1D-B396-4DE6-9B52-5D9E5BB6C1A6}" type="parTrans" cxnId="{D5B9B012-8F5B-4374-9350-119103E34D00}">
      <dgm:prSet/>
      <dgm:spPr/>
      <dgm:t>
        <a:bodyPr/>
        <a:lstStyle/>
        <a:p>
          <a:endParaRPr lang="de-DE"/>
        </a:p>
      </dgm:t>
    </dgm:pt>
    <dgm:pt modelId="{5CF0D05F-EF4F-4CFD-B1A9-0758CA8368E2}" type="sibTrans" cxnId="{D5B9B012-8F5B-4374-9350-119103E34D00}">
      <dgm:prSet/>
      <dgm:spPr/>
      <dgm:t>
        <a:bodyPr/>
        <a:lstStyle/>
        <a:p>
          <a:endParaRPr lang="de-DE"/>
        </a:p>
      </dgm:t>
    </dgm:pt>
    <dgm:pt modelId="{D9B85160-9BC0-4C11-9863-1B7B8EBA49A7}">
      <dgm:prSet phldrT="[Text]"/>
      <dgm:spPr>
        <a:solidFill>
          <a:schemeClr val="accent6"/>
        </a:solidFill>
      </dgm:spPr>
      <dgm:t>
        <a:bodyPr/>
        <a:lstStyle/>
        <a:p>
          <a:r>
            <a:rPr lang="en-GB" noProof="0" dirty="0"/>
            <a:t>feedback</a:t>
          </a:r>
        </a:p>
      </dgm:t>
    </dgm:pt>
    <dgm:pt modelId="{CBC72138-B735-48C3-8DB1-D7B7AC98D946}" type="parTrans" cxnId="{D9FEDC5D-4C75-4F3F-9905-CE23A27BC7A5}">
      <dgm:prSet/>
      <dgm:spPr/>
      <dgm:t>
        <a:bodyPr/>
        <a:lstStyle/>
        <a:p>
          <a:endParaRPr lang="de-DE"/>
        </a:p>
      </dgm:t>
    </dgm:pt>
    <dgm:pt modelId="{ADFD994E-F709-4A5F-BC01-985BFF827365}" type="sibTrans" cxnId="{D9FEDC5D-4C75-4F3F-9905-CE23A27BC7A5}">
      <dgm:prSet/>
      <dgm:spPr/>
      <dgm:t>
        <a:bodyPr/>
        <a:lstStyle/>
        <a:p>
          <a:endParaRPr lang="de-DE"/>
        </a:p>
      </dgm:t>
    </dgm:pt>
    <dgm:pt modelId="{2A8705DB-B507-4FFB-854A-263C20FB2E69}">
      <dgm:prSet/>
      <dgm:spPr>
        <a:solidFill>
          <a:schemeClr val="accent6"/>
        </a:solidFill>
      </dgm:spPr>
      <dgm:t>
        <a:bodyPr/>
        <a:lstStyle/>
        <a:p>
          <a:r>
            <a:rPr lang="en-GB" noProof="0" dirty="0"/>
            <a:t>teaching</a:t>
          </a:r>
          <a:r>
            <a:rPr lang="de-DE" dirty="0"/>
            <a:t> </a:t>
          </a:r>
        </a:p>
      </dgm:t>
    </dgm:pt>
    <dgm:pt modelId="{2B995415-D34D-431E-90E6-57A24BBDEF2F}" type="parTrans" cxnId="{2000D933-DC00-4FA8-9D3F-95B37AA9586A}">
      <dgm:prSet/>
      <dgm:spPr/>
      <dgm:t>
        <a:bodyPr/>
        <a:lstStyle/>
        <a:p>
          <a:endParaRPr lang="de-DE"/>
        </a:p>
      </dgm:t>
    </dgm:pt>
    <dgm:pt modelId="{9CB5CD28-4254-4197-B3C7-C51DFDC63ED8}" type="sibTrans" cxnId="{2000D933-DC00-4FA8-9D3F-95B37AA9586A}">
      <dgm:prSet/>
      <dgm:spPr/>
      <dgm:t>
        <a:bodyPr/>
        <a:lstStyle/>
        <a:p>
          <a:endParaRPr lang="de-DE"/>
        </a:p>
      </dgm:t>
    </dgm:pt>
    <dgm:pt modelId="{823B9A75-3229-4FB4-8A24-84D58FCD6B5E}">
      <dgm:prSet/>
      <dgm:spPr>
        <a:solidFill>
          <a:schemeClr val="accent6"/>
        </a:solidFill>
      </dgm:spPr>
      <dgm:t>
        <a:bodyPr/>
        <a:lstStyle/>
        <a:p>
          <a:r>
            <a:rPr lang="en-GB" noProof="0" dirty="0"/>
            <a:t>assessment</a:t>
          </a:r>
        </a:p>
      </dgm:t>
    </dgm:pt>
    <dgm:pt modelId="{409C5A9F-69F8-49CC-9603-77062258063D}" type="parTrans" cxnId="{DB51CC20-B672-4656-8BA0-323207D5E302}">
      <dgm:prSet/>
      <dgm:spPr/>
      <dgm:t>
        <a:bodyPr/>
        <a:lstStyle/>
        <a:p>
          <a:endParaRPr lang="de-DE"/>
        </a:p>
      </dgm:t>
    </dgm:pt>
    <dgm:pt modelId="{DC5C5F73-9E5C-47B1-80BB-2EA04DC4A4F9}" type="sibTrans" cxnId="{DB51CC20-B672-4656-8BA0-323207D5E302}">
      <dgm:prSet/>
      <dgm:spPr/>
      <dgm:t>
        <a:bodyPr/>
        <a:lstStyle/>
        <a:p>
          <a:endParaRPr lang="de-DE"/>
        </a:p>
      </dgm:t>
    </dgm:pt>
    <dgm:pt modelId="{EB2D6C04-A1A4-4232-B723-5434D2064CB3}" type="pres">
      <dgm:prSet presAssocID="{5DEAA209-963B-41B5-93A9-F0E79342374A}" presName="compositeShape" presStyleCnt="0">
        <dgm:presLayoutVars>
          <dgm:chMax val="7"/>
          <dgm:dir/>
          <dgm:resizeHandles val="exact"/>
        </dgm:presLayoutVars>
      </dgm:prSet>
      <dgm:spPr/>
    </dgm:pt>
    <dgm:pt modelId="{7A0A7959-2D7A-4F14-88B0-8AEE6DE7F5AE}" type="pres">
      <dgm:prSet presAssocID="{5DEAA209-963B-41B5-93A9-F0E79342374A}" presName="wedge1" presStyleLbl="node1" presStyleIdx="0" presStyleCnt="5"/>
      <dgm:spPr/>
    </dgm:pt>
    <dgm:pt modelId="{66CEC550-ADC4-4912-98DA-B99A6FFFD0A9}" type="pres">
      <dgm:prSet presAssocID="{5DEAA209-963B-41B5-93A9-F0E79342374A}" presName="dummy1a" presStyleCnt="0"/>
      <dgm:spPr/>
    </dgm:pt>
    <dgm:pt modelId="{29C1B12B-C95A-478D-8BCC-99EAA7421916}" type="pres">
      <dgm:prSet presAssocID="{5DEAA209-963B-41B5-93A9-F0E79342374A}" presName="dummy1b" presStyleCnt="0"/>
      <dgm:spPr/>
    </dgm:pt>
    <dgm:pt modelId="{2AE173E3-5992-484A-820F-CBF6F0609A28}" type="pres">
      <dgm:prSet presAssocID="{5DEAA209-963B-41B5-93A9-F0E79342374A}" presName="wedge1Tx" presStyleLbl="node1" presStyleIdx="0" presStyleCnt="5">
        <dgm:presLayoutVars>
          <dgm:chMax val="0"/>
          <dgm:chPref val="0"/>
          <dgm:bulletEnabled val="1"/>
        </dgm:presLayoutVars>
      </dgm:prSet>
      <dgm:spPr/>
    </dgm:pt>
    <dgm:pt modelId="{127A4BDF-C95B-4263-9455-ADF2B477F354}" type="pres">
      <dgm:prSet presAssocID="{5DEAA209-963B-41B5-93A9-F0E79342374A}" presName="wedge2" presStyleLbl="node1" presStyleIdx="1" presStyleCnt="5"/>
      <dgm:spPr/>
    </dgm:pt>
    <dgm:pt modelId="{8CEEEDE8-0B1E-41C0-B192-9679E98FD72E}" type="pres">
      <dgm:prSet presAssocID="{5DEAA209-963B-41B5-93A9-F0E79342374A}" presName="dummy2a" presStyleCnt="0"/>
      <dgm:spPr/>
    </dgm:pt>
    <dgm:pt modelId="{A2E755CC-1644-4D1D-95C1-4B227BD5124A}" type="pres">
      <dgm:prSet presAssocID="{5DEAA209-963B-41B5-93A9-F0E79342374A}" presName="dummy2b" presStyleCnt="0"/>
      <dgm:spPr/>
    </dgm:pt>
    <dgm:pt modelId="{AC7B72E2-C5C4-4CE9-8D4C-47A0AFD7A7B3}" type="pres">
      <dgm:prSet presAssocID="{5DEAA209-963B-41B5-93A9-F0E79342374A}" presName="wedge2Tx" presStyleLbl="node1" presStyleIdx="1" presStyleCnt="5">
        <dgm:presLayoutVars>
          <dgm:chMax val="0"/>
          <dgm:chPref val="0"/>
          <dgm:bulletEnabled val="1"/>
        </dgm:presLayoutVars>
      </dgm:prSet>
      <dgm:spPr/>
    </dgm:pt>
    <dgm:pt modelId="{ADC1843F-F9C7-4892-BEC8-3A33E6BE61ED}" type="pres">
      <dgm:prSet presAssocID="{5DEAA209-963B-41B5-93A9-F0E79342374A}" presName="wedge3" presStyleLbl="node1" presStyleIdx="2" presStyleCnt="5"/>
      <dgm:spPr/>
    </dgm:pt>
    <dgm:pt modelId="{5897BD7C-ACD7-4D4C-88CD-CDB556193EE9}" type="pres">
      <dgm:prSet presAssocID="{5DEAA209-963B-41B5-93A9-F0E79342374A}" presName="dummy3a" presStyleCnt="0"/>
      <dgm:spPr/>
    </dgm:pt>
    <dgm:pt modelId="{A437311D-F43E-4EB9-BD89-2A84AB9BB93F}" type="pres">
      <dgm:prSet presAssocID="{5DEAA209-963B-41B5-93A9-F0E79342374A}" presName="dummy3b" presStyleCnt="0"/>
      <dgm:spPr/>
    </dgm:pt>
    <dgm:pt modelId="{CA4929D3-D451-4A09-8DC0-EC28322CA423}" type="pres">
      <dgm:prSet presAssocID="{5DEAA209-963B-41B5-93A9-F0E79342374A}" presName="wedge3Tx" presStyleLbl="node1" presStyleIdx="2" presStyleCnt="5">
        <dgm:presLayoutVars>
          <dgm:chMax val="0"/>
          <dgm:chPref val="0"/>
          <dgm:bulletEnabled val="1"/>
        </dgm:presLayoutVars>
      </dgm:prSet>
      <dgm:spPr/>
    </dgm:pt>
    <dgm:pt modelId="{24802268-BB21-43E0-B1EB-48787DA41AD8}" type="pres">
      <dgm:prSet presAssocID="{5DEAA209-963B-41B5-93A9-F0E79342374A}" presName="wedge4" presStyleLbl="node1" presStyleIdx="3" presStyleCnt="5"/>
      <dgm:spPr/>
    </dgm:pt>
    <dgm:pt modelId="{AEAB7699-2FAE-47F4-A708-14ABA4E35FAE}" type="pres">
      <dgm:prSet presAssocID="{5DEAA209-963B-41B5-93A9-F0E79342374A}" presName="dummy4a" presStyleCnt="0"/>
      <dgm:spPr/>
    </dgm:pt>
    <dgm:pt modelId="{49413B30-8B4C-4742-BA57-F1CF21AB41C6}" type="pres">
      <dgm:prSet presAssocID="{5DEAA209-963B-41B5-93A9-F0E79342374A}" presName="dummy4b" presStyleCnt="0"/>
      <dgm:spPr/>
    </dgm:pt>
    <dgm:pt modelId="{F4F6D7E1-6A5F-4EEB-BF03-7AAACB29EA06}" type="pres">
      <dgm:prSet presAssocID="{5DEAA209-963B-41B5-93A9-F0E79342374A}" presName="wedge4Tx" presStyleLbl="node1" presStyleIdx="3" presStyleCnt="5">
        <dgm:presLayoutVars>
          <dgm:chMax val="0"/>
          <dgm:chPref val="0"/>
          <dgm:bulletEnabled val="1"/>
        </dgm:presLayoutVars>
      </dgm:prSet>
      <dgm:spPr/>
    </dgm:pt>
    <dgm:pt modelId="{DA7BDEFA-D8FA-49C6-8017-999E37131DFD}" type="pres">
      <dgm:prSet presAssocID="{5DEAA209-963B-41B5-93A9-F0E79342374A}" presName="wedge5" presStyleLbl="node1" presStyleIdx="4" presStyleCnt="5"/>
      <dgm:spPr/>
    </dgm:pt>
    <dgm:pt modelId="{3DC61BBF-E65A-4E2E-8FD8-4D5A4CF0C57D}" type="pres">
      <dgm:prSet presAssocID="{5DEAA209-963B-41B5-93A9-F0E79342374A}" presName="dummy5a" presStyleCnt="0"/>
      <dgm:spPr/>
    </dgm:pt>
    <dgm:pt modelId="{70699CDE-63A2-4C7D-ACD6-A7B648A54219}" type="pres">
      <dgm:prSet presAssocID="{5DEAA209-963B-41B5-93A9-F0E79342374A}" presName="dummy5b" presStyleCnt="0"/>
      <dgm:spPr/>
    </dgm:pt>
    <dgm:pt modelId="{EF32E18D-14A2-4186-92EF-988092CE24E1}" type="pres">
      <dgm:prSet presAssocID="{5DEAA209-963B-41B5-93A9-F0E79342374A}" presName="wedge5Tx" presStyleLbl="node1" presStyleIdx="4" presStyleCnt="5">
        <dgm:presLayoutVars>
          <dgm:chMax val="0"/>
          <dgm:chPref val="0"/>
          <dgm:bulletEnabled val="1"/>
        </dgm:presLayoutVars>
      </dgm:prSet>
      <dgm:spPr/>
    </dgm:pt>
    <dgm:pt modelId="{8DEACBB7-DD56-47A5-B7E7-44B837B5BFCB}" type="pres">
      <dgm:prSet presAssocID="{D639E2ED-7130-4806-81BC-A60EC92B1CAF}" presName="arrowWedge1" presStyleLbl="fgSibTrans2D1" presStyleIdx="0" presStyleCnt="5"/>
      <dgm:spPr>
        <a:solidFill>
          <a:schemeClr val="accent6">
            <a:lumMod val="40000"/>
            <a:lumOff val="60000"/>
          </a:schemeClr>
        </a:solidFill>
      </dgm:spPr>
    </dgm:pt>
    <dgm:pt modelId="{57115FEC-CB50-48F1-BB45-5AE7A7498671}" type="pres">
      <dgm:prSet presAssocID="{9CB5CD28-4254-4197-B3C7-C51DFDC63ED8}" presName="arrowWedge2" presStyleLbl="fgSibTrans2D1" presStyleIdx="1" presStyleCnt="5"/>
      <dgm:spPr>
        <a:solidFill>
          <a:schemeClr val="accent6">
            <a:lumMod val="40000"/>
            <a:lumOff val="60000"/>
          </a:schemeClr>
        </a:solidFill>
      </dgm:spPr>
    </dgm:pt>
    <dgm:pt modelId="{9908E9D7-33BC-4F0E-950A-4A1988DD8BAD}" type="pres">
      <dgm:prSet presAssocID="{5CF0D05F-EF4F-4CFD-B1A9-0758CA8368E2}" presName="arrowWedge3" presStyleLbl="fgSibTrans2D1" presStyleIdx="2" presStyleCnt="5"/>
      <dgm:spPr>
        <a:solidFill>
          <a:schemeClr val="accent6">
            <a:lumMod val="40000"/>
            <a:lumOff val="60000"/>
          </a:schemeClr>
        </a:solidFill>
      </dgm:spPr>
    </dgm:pt>
    <dgm:pt modelId="{87CFC024-8215-4182-9CC8-C6492A79883D}" type="pres">
      <dgm:prSet presAssocID="{DC5C5F73-9E5C-47B1-80BB-2EA04DC4A4F9}" presName="arrowWedge4" presStyleLbl="fgSibTrans2D1" presStyleIdx="3" presStyleCnt="5"/>
      <dgm:spPr>
        <a:solidFill>
          <a:schemeClr val="accent6">
            <a:lumMod val="40000"/>
            <a:lumOff val="60000"/>
          </a:schemeClr>
        </a:solidFill>
      </dgm:spPr>
    </dgm:pt>
    <dgm:pt modelId="{F3EC428F-F639-457A-8A06-834BB793686B}" type="pres">
      <dgm:prSet presAssocID="{ADFD994E-F709-4A5F-BC01-985BFF827365}" presName="arrowWedge5" presStyleLbl="fgSibTrans2D1" presStyleIdx="4" presStyleCnt="5"/>
      <dgm:spPr>
        <a:solidFill>
          <a:schemeClr val="accent6">
            <a:lumMod val="60000"/>
            <a:lumOff val="40000"/>
          </a:schemeClr>
        </a:solidFill>
      </dgm:spPr>
    </dgm:pt>
  </dgm:ptLst>
  <dgm:cxnLst>
    <dgm:cxn modelId="{D3F6920B-72D3-4BBE-A819-004768747E4D}" type="presOf" srcId="{CB627DF8-20EE-41C3-9A13-4DA1F5D752E5}" destId="{CA4929D3-D451-4A09-8DC0-EC28322CA423}" srcOrd="1" destOrd="0" presId="urn:microsoft.com/office/officeart/2005/8/layout/cycle8"/>
    <dgm:cxn modelId="{D5B9B012-8F5B-4374-9350-119103E34D00}" srcId="{5DEAA209-963B-41B5-93A9-F0E79342374A}" destId="{CB627DF8-20EE-41C3-9A13-4DA1F5D752E5}" srcOrd="2" destOrd="0" parTransId="{B1E09B1D-B396-4DE6-9B52-5D9E5BB6C1A6}" sibTransId="{5CF0D05F-EF4F-4CFD-B1A9-0758CA8368E2}"/>
    <dgm:cxn modelId="{DB51CC20-B672-4656-8BA0-323207D5E302}" srcId="{5DEAA209-963B-41B5-93A9-F0E79342374A}" destId="{823B9A75-3229-4FB4-8A24-84D58FCD6B5E}" srcOrd="3" destOrd="0" parTransId="{409C5A9F-69F8-49CC-9603-77062258063D}" sibTransId="{DC5C5F73-9E5C-47B1-80BB-2EA04DC4A4F9}"/>
    <dgm:cxn modelId="{6C349725-68F5-4047-972B-C32684405509}" type="presOf" srcId="{823B9A75-3229-4FB4-8A24-84D58FCD6B5E}" destId="{F4F6D7E1-6A5F-4EEB-BF03-7AAACB29EA06}" srcOrd="1" destOrd="0" presId="urn:microsoft.com/office/officeart/2005/8/layout/cycle8"/>
    <dgm:cxn modelId="{97852329-8DE9-418D-96D2-21AD065DD18A}" type="presOf" srcId="{823B9A75-3229-4FB4-8A24-84D58FCD6B5E}" destId="{24802268-BB21-43E0-B1EB-48787DA41AD8}" srcOrd="0" destOrd="0" presId="urn:microsoft.com/office/officeart/2005/8/layout/cycle8"/>
    <dgm:cxn modelId="{6158E72E-D4C3-4CBC-A232-B9B07093726A}" type="presOf" srcId="{5DEAA209-963B-41B5-93A9-F0E79342374A}" destId="{EB2D6C04-A1A4-4232-B723-5434D2064CB3}" srcOrd="0" destOrd="0" presId="urn:microsoft.com/office/officeart/2005/8/layout/cycle8"/>
    <dgm:cxn modelId="{2000D933-DC00-4FA8-9D3F-95B37AA9586A}" srcId="{5DEAA209-963B-41B5-93A9-F0E79342374A}" destId="{2A8705DB-B507-4FFB-854A-263C20FB2E69}" srcOrd="1" destOrd="0" parTransId="{2B995415-D34D-431E-90E6-57A24BBDEF2F}" sibTransId="{9CB5CD28-4254-4197-B3C7-C51DFDC63ED8}"/>
    <dgm:cxn modelId="{82928E36-2968-4AAD-B4F5-38C5BE579A0A}" srcId="{5DEAA209-963B-41B5-93A9-F0E79342374A}" destId="{36464094-942B-4274-BF00-58EE6B48AABE}" srcOrd="0" destOrd="0" parTransId="{D94C82A6-82D5-47B9-B6EC-1EC3BF7B7AE1}" sibTransId="{D639E2ED-7130-4806-81BC-A60EC92B1CAF}"/>
    <dgm:cxn modelId="{D9FEDC5D-4C75-4F3F-9905-CE23A27BC7A5}" srcId="{5DEAA209-963B-41B5-93A9-F0E79342374A}" destId="{D9B85160-9BC0-4C11-9863-1B7B8EBA49A7}" srcOrd="4" destOrd="0" parTransId="{CBC72138-B735-48C3-8DB1-D7B7AC98D946}" sibTransId="{ADFD994E-F709-4A5F-BC01-985BFF827365}"/>
    <dgm:cxn modelId="{AD994557-7EF6-44A0-B579-929560D7FBC6}" type="presOf" srcId="{CB627DF8-20EE-41C3-9A13-4DA1F5D752E5}" destId="{ADC1843F-F9C7-4892-BEC8-3A33E6BE61ED}" srcOrd="0" destOrd="0" presId="urn:microsoft.com/office/officeart/2005/8/layout/cycle8"/>
    <dgm:cxn modelId="{3DB598B5-7829-464F-B1AB-AC004EAD0564}" type="presOf" srcId="{D9B85160-9BC0-4C11-9863-1B7B8EBA49A7}" destId="{DA7BDEFA-D8FA-49C6-8017-999E37131DFD}" srcOrd="0" destOrd="0" presId="urn:microsoft.com/office/officeart/2005/8/layout/cycle8"/>
    <dgm:cxn modelId="{2083BBB9-0F7A-43D5-8364-B55C2A3954E8}" type="presOf" srcId="{2A8705DB-B507-4FFB-854A-263C20FB2E69}" destId="{AC7B72E2-C5C4-4CE9-8D4C-47A0AFD7A7B3}" srcOrd="1" destOrd="0" presId="urn:microsoft.com/office/officeart/2005/8/layout/cycle8"/>
    <dgm:cxn modelId="{C2069FD8-D80A-44D3-8850-B4E3CAC5486D}" type="presOf" srcId="{2A8705DB-B507-4FFB-854A-263C20FB2E69}" destId="{127A4BDF-C95B-4263-9455-ADF2B477F354}" srcOrd="0" destOrd="0" presId="urn:microsoft.com/office/officeart/2005/8/layout/cycle8"/>
    <dgm:cxn modelId="{717753E2-AEC4-4195-80FD-C551D47805B7}" type="presOf" srcId="{D9B85160-9BC0-4C11-9863-1B7B8EBA49A7}" destId="{EF32E18D-14A2-4186-92EF-988092CE24E1}" srcOrd="1" destOrd="0" presId="urn:microsoft.com/office/officeart/2005/8/layout/cycle8"/>
    <dgm:cxn modelId="{28ED91F6-B950-4FEE-A8D9-60CACB76882B}" type="presOf" srcId="{36464094-942B-4274-BF00-58EE6B48AABE}" destId="{7A0A7959-2D7A-4F14-88B0-8AEE6DE7F5AE}" srcOrd="0" destOrd="0" presId="urn:microsoft.com/office/officeart/2005/8/layout/cycle8"/>
    <dgm:cxn modelId="{B7E946F9-2561-4D76-B925-AF9B33C774B9}" type="presOf" srcId="{36464094-942B-4274-BF00-58EE6B48AABE}" destId="{2AE173E3-5992-484A-820F-CBF6F0609A28}" srcOrd="1" destOrd="0" presId="urn:microsoft.com/office/officeart/2005/8/layout/cycle8"/>
    <dgm:cxn modelId="{FA78AC71-03A3-49D6-994E-6CA5D8E05C69}" type="presParOf" srcId="{EB2D6C04-A1A4-4232-B723-5434D2064CB3}" destId="{7A0A7959-2D7A-4F14-88B0-8AEE6DE7F5AE}" srcOrd="0" destOrd="0" presId="urn:microsoft.com/office/officeart/2005/8/layout/cycle8"/>
    <dgm:cxn modelId="{DC28EC16-8C98-4701-93CD-11AB7D9B5567}" type="presParOf" srcId="{EB2D6C04-A1A4-4232-B723-5434D2064CB3}" destId="{66CEC550-ADC4-4912-98DA-B99A6FFFD0A9}" srcOrd="1" destOrd="0" presId="urn:microsoft.com/office/officeart/2005/8/layout/cycle8"/>
    <dgm:cxn modelId="{3C6378A2-8691-47B3-A933-3D9CF0EC1D60}" type="presParOf" srcId="{EB2D6C04-A1A4-4232-B723-5434D2064CB3}" destId="{29C1B12B-C95A-478D-8BCC-99EAA7421916}" srcOrd="2" destOrd="0" presId="urn:microsoft.com/office/officeart/2005/8/layout/cycle8"/>
    <dgm:cxn modelId="{AE8D39E0-41B9-4702-9031-E23D390D32D5}" type="presParOf" srcId="{EB2D6C04-A1A4-4232-B723-5434D2064CB3}" destId="{2AE173E3-5992-484A-820F-CBF6F0609A28}" srcOrd="3" destOrd="0" presId="urn:microsoft.com/office/officeart/2005/8/layout/cycle8"/>
    <dgm:cxn modelId="{254CF63B-8061-4F07-869D-D9F75966C26F}" type="presParOf" srcId="{EB2D6C04-A1A4-4232-B723-5434D2064CB3}" destId="{127A4BDF-C95B-4263-9455-ADF2B477F354}" srcOrd="4" destOrd="0" presId="urn:microsoft.com/office/officeart/2005/8/layout/cycle8"/>
    <dgm:cxn modelId="{E51EF277-6F7D-4F93-8B65-EFA04FC73899}" type="presParOf" srcId="{EB2D6C04-A1A4-4232-B723-5434D2064CB3}" destId="{8CEEEDE8-0B1E-41C0-B192-9679E98FD72E}" srcOrd="5" destOrd="0" presId="urn:microsoft.com/office/officeart/2005/8/layout/cycle8"/>
    <dgm:cxn modelId="{F6E100CF-FA5A-4787-8DE5-B025E81A9B31}" type="presParOf" srcId="{EB2D6C04-A1A4-4232-B723-5434D2064CB3}" destId="{A2E755CC-1644-4D1D-95C1-4B227BD5124A}" srcOrd="6" destOrd="0" presId="urn:microsoft.com/office/officeart/2005/8/layout/cycle8"/>
    <dgm:cxn modelId="{C6716F73-3DE6-49A5-9809-8B29A01940F3}" type="presParOf" srcId="{EB2D6C04-A1A4-4232-B723-5434D2064CB3}" destId="{AC7B72E2-C5C4-4CE9-8D4C-47A0AFD7A7B3}" srcOrd="7" destOrd="0" presId="urn:microsoft.com/office/officeart/2005/8/layout/cycle8"/>
    <dgm:cxn modelId="{80A9BDC6-FAA2-4750-967E-EFE81BCF7032}" type="presParOf" srcId="{EB2D6C04-A1A4-4232-B723-5434D2064CB3}" destId="{ADC1843F-F9C7-4892-BEC8-3A33E6BE61ED}" srcOrd="8" destOrd="0" presId="urn:microsoft.com/office/officeart/2005/8/layout/cycle8"/>
    <dgm:cxn modelId="{E3506418-7F2F-41E2-9836-6F2FB29599A5}" type="presParOf" srcId="{EB2D6C04-A1A4-4232-B723-5434D2064CB3}" destId="{5897BD7C-ACD7-4D4C-88CD-CDB556193EE9}" srcOrd="9" destOrd="0" presId="urn:microsoft.com/office/officeart/2005/8/layout/cycle8"/>
    <dgm:cxn modelId="{C88A4ACA-A898-4AA8-ABC2-6C17C0BB615D}" type="presParOf" srcId="{EB2D6C04-A1A4-4232-B723-5434D2064CB3}" destId="{A437311D-F43E-4EB9-BD89-2A84AB9BB93F}" srcOrd="10" destOrd="0" presId="urn:microsoft.com/office/officeart/2005/8/layout/cycle8"/>
    <dgm:cxn modelId="{93BD79AB-A919-43A7-9F27-F294C1E68ED6}" type="presParOf" srcId="{EB2D6C04-A1A4-4232-B723-5434D2064CB3}" destId="{CA4929D3-D451-4A09-8DC0-EC28322CA423}" srcOrd="11" destOrd="0" presId="urn:microsoft.com/office/officeart/2005/8/layout/cycle8"/>
    <dgm:cxn modelId="{5F63092B-C23B-46F0-8FED-491D7E675807}" type="presParOf" srcId="{EB2D6C04-A1A4-4232-B723-5434D2064CB3}" destId="{24802268-BB21-43E0-B1EB-48787DA41AD8}" srcOrd="12" destOrd="0" presId="urn:microsoft.com/office/officeart/2005/8/layout/cycle8"/>
    <dgm:cxn modelId="{5D094D3E-975A-4284-8FC5-B879D94F3DA0}" type="presParOf" srcId="{EB2D6C04-A1A4-4232-B723-5434D2064CB3}" destId="{AEAB7699-2FAE-47F4-A708-14ABA4E35FAE}" srcOrd="13" destOrd="0" presId="urn:microsoft.com/office/officeart/2005/8/layout/cycle8"/>
    <dgm:cxn modelId="{A2ACD950-B3C4-45A5-8726-A41C90A67963}" type="presParOf" srcId="{EB2D6C04-A1A4-4232-B723-5434D2064CB3}" destId="{49413B30-8B4C-4742-BA57-F1CF21AB41C6}" srcOrd="14" destOrd="0" presId="urn:microsoft.com/office/officeart/2005/8/layout/cycle8"/>
    <dgm:cxn modelId="{FCD154E2-504D-41ED-8425-4376AE9D2351}" type="presParOf" srcId="{EB2D6C04-A1A4-4232-B723-5434D2064CB3}" destId="{F4F6D7E1-6A5F-4EEB-BF03-7AAACB29EA06}" srcOrd="15" destOrd="0" presId="urn:microsoft.com/office/officeart/2005/8/layout/cycle8"/>
    <dgm:cxn modelId="{268C0F9A-ED16-4727-89A5-B52177AFADE0}" type="presParOf" srcId="{EB2D6C04-A1A4-4232-B723-5434D2064CB3}" destId="{DA7BDEFA-D8FA-49C6-8017-999E37131DFD}" srcOrd="16" destOrd="0" presId="urn:microsoft.com/office/officeart/2005/8/layout/cycle8"/>
    <dgm:cxn modelId="{E595C818-5282-4A2B-8F83-9BF99A016F89}" type="presParOf" srcId="{EB2D6C04-A1A4-4232-B723-5434D2064CB3}" destId="{3DC61BBF-E65A-4E2E-8FD8-4D5A4CF0C57D}" srcOrd="17" destOrd="0" presId="urn:microsoft.com/office/officeart/2005/8/layout/cycle8"/>
    <dgm:cxn modelId="{F7A29D56-4987-4C4D-B90A-6DF6C9FA315B}" type="presParOf" srcId="{EB2D6C04-A1A4-4232-B723-5434D2064CB3}" destId="{70699CDE-63A2-4C7D-ACD6-A7B648A54219}" srcOrd="18" destOrd="0" presId="urn:microsoft.com/office/officeart/2005/8/layout/cycle8"/>
    <dgm:cxn modelId="{D4816568-7230-420D-83B0-1B5CE6E2E457}" type="presParOf" srcId="{EB2D6C04-A1A4-4232-B723-5434D2064CB3}" destId="{EF32E18D-14A2-4186-92EF-988092CE24E1}" srcOrd="19" destOrd="0" presId="urn:microsoft.com/office/officeart/2005/8/layout/cycle8"/>
    <dgm:cxn modelId="{A0F3A251-A243-4628-B0A4-42791E983CAC}" type="presParOf" srcId="{EB2D6C04-A1A4-4232-B723-5434D2064CB3}" destId="{8DEACBB7-DD56-47A5-B7E7-44B837B5BFCB}" srcOrd="20" destOrd="0" presId="urn:microsoft.com/office/officeart/2005/8/layout/cycle8"/>
    <dgm:cxn modelId="{79B5F753-875C-47CF-B6F2-616BEA8A1380}" type="presParOf" srcId="{EB2D6C04-A1A4-4232-B723-5434D2064CB3}" destId="{57115FEC-CB50-48F1-BB45-5AE7A7498671}" srcOrd="21" destOrd="0" presId="urn:microsoft.com/office/officeart/2005/8/layout/cycle8"/>
    <dgm:cxn modelId="{79846038-C3B9-49C8-92CC-03835DF7708C}" type="presParOf" srcId="{EB2D6C04-A1A4-4232-B723-5434D2064CB3}" destId="{9908E9D7-33BC-4F0E-950A-4A1988DD8BAD}" srcOrd="22" destOrd="0" presId="urn:microsoft.com/office/officeart/2005/8/layout/cycle8"/>
    <dgm:cxn modelId="{A8636F66-E0C5-4190-8045-2B287F066C01}" type="presParOf" srcId="{EB2D6C04-A1A4-4232-B723-5434D2064CB3}" destId="{87CFC024-8215-4182-9CC8-C6492A79883D}" srcOrd="23" destOrd="0" presId="urn:microsoft.com/office/officeart/2005/8/layout/cycle8"/>
    <dgm:cxn modelId="{968CD198-7E0F-4810-A38F-AD2B51AB6BB2}" type="presParOf" srcId="{EB2D6C04-A1A4-4232-B723-5434D2064CB3}" destId="{F3EC428F-F639-457A-8A06-834BB793686B}" srcOrd="24" destOrd="0" presId="urn:microsoft.com/office/officeart/2005/8/layout/cycle8"/>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B517A7-8B1F-4021-A35F-AA052CDBD7C1}">
      <dsp:nvSpPr>
        <dsp:cNvPr id="0" name=""/>
        <dsp:cNvSpPr/>
      </dsp:nvSpPr>
      <dsp:spPr>
        <a:xfrm>
          <a:off x="1551872" y="-26622"/>
          <a:ext cx="4287654" cy="4287654"/>
        </a:xfrm>
        <a:prstGeom prst="circularArrow">
          <a:avLst>
            <a:gd name="adj1" fmla="val 5544"/>
            <a:gd name="adj2" fmla="val 330680"/>
            <a:gd name="adj3" fmla="val 13781363"/>
            <a:gd name="adj4" fmla="val 17382656"/>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E9675D-5858-4AFB-A0BA-7018FA3D5017}">
      <dsp:nvSpPr>
        <dsp:cNvPr id="0" name=""/>
        <dsp:cNvSpPr/>
      </dsp:nvSpPr>
      <dsp:spPr>
        <a:xfrm>
          <a:off x="2694179" y="0"/>
          <a:ext cx="2003040" cy="1001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noProof="0" dirty="0"/>
            <a:t>needs analysis</a:t>
          </a:r>
        </a:p>
      </dsp:txBody>
      <dsp:txXfrm>
        <a:off x="2743069" y="48890"/>
        <a:ext cx="1905260" cy="903740"/>
      </dsp:txXfrm>
    </dsp:sp>
    <dsp:sp modelId="{2A8DAE0C-FF77-4CC6-9312-498411D24BA0}">
      <dsp:nvSpPr>
        <dsp:cNvPr id="0" name=""/>
        <dsp:cNvSpPr/>
      </dsp:nvSpPr>
      <dsp:spPr>
        <a:xfrm>
          <a:off x="4433114" y="1265178"/>
          <a:ext cx="2003040" cy="1001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noProof="0" dirty="0"/>
            <a:t>learning objectives</a:t>
          </a:r>
        </a:p>
        <a:p>
          <a:pPr marL="0" lvl="0" indent="0" algn="ctr" defTabSz="711200">
            <a:lnSpc>
              <a:spcPct val="90000"/>
            </a:lnSpc>
            <a:spcBef>
              <a:spcPct val="0"/>
            </a:spcBef>
            <a:spcAft>
              <a:spcPct val="35000"/>
            </a:spcAft>
            <a:buNone/>
          </a:pPr>
          <a:r>
            <a:rPr lang="en-GB" sz="1600" kern="1200" noProof="0" dirty="0"/>
            <a:t>/ intended outcomes</a:t>
          </a:r>
        </a:p>
      </dsp:txBody>
      <dsp:txXfrm>
        <a:off x="4482004" y="1314068"/>
        <a:ext cx="1905260" cy="903740"/>
      </dsp:txXfrm>
    </dsp:sp>
    <dsp:sp modelId="{3E3459C8-BFBE-413A-93F4-3BFA2A9A2546}">
      <dsp:nvSpPr>
        <dsp:cNvPr id="0" name=""/>
        <dsp:cNvSpPr/>
      </dsp:nvSpPr>
      <dsp:spPr>
        <a:xfrm>
          <a:off x="3940886" y="3311187"/>
          <a:ext cx="2003040" cy="1001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noProof="0" dirty="0"/>
            <a:t>teaching methods</a:t>
          </a:r>
        </a:p>
      </dsp:txBody>
      <dsp:txXfrm>
        <a:off x="3989776" y="3360077"/>
        <a:ext cx="1905260" cy="903740"/>
      </dsp:txXfrm>
    </dsp:sp>
    <dsp:sp modelId="{BBC4EE2A-B55E-49D5-A059-C82A852F2BAC}">
      <dsp:nvSpPr>
        <dsp:cNvPr id="0" name=""/>
        <dsp:cNvSpPr/>
      </dsp:nvSpPr>
      <dsp:spPr>
        <a:xfrm>
          <a:off x="1619458" y="3309419"/>
          <a:ext cx="2003040" cy="1001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noProof="0" dirty="0"/>
            <a:t>learning activities</a:t>
          </a:r>
        </a:p>
      </dsp:txBody>
      <dsp:txXfrm>
        <a:off x="1668348" y="3358309"/>
        <a:ext cx="1905260" cy="903740"/>
      </dsp:txXfrm>
    </dsp:sp>
    <dsp:sp modelId="{CA13C5AA-2CEE-4A03-9190-3645126DFAFD}">
      <dsp:nvSpPr>
        <dsp:cNvPr id="0" name=""/>
        <dsp:cNvSpPr/>
      </dsp:nvSpPr>
      <dsp:spPr>
        <a:xfrm>
          <a:off x="831874" y="1220821"/>
          <a:ext cx="2003040" cy="1001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noProof="0" dirty="0"/>
            <a:t>assessment tasks</a:t>
          </a:r>
        </a:p>
      </dsp:txBody>
      <dsp:txXfrm>
        <a:off x="880764" y="1269711"/>
        <a:ext cx="1905260" cy="903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A7959-2D7A-4F14-88B0-8AEE6DE7F5AE}">
      <dsp:nvSpPr>
        <dsp:cNvPr id="0" name=""/>
        <dsp:cNvSpPr/>
      </dsp:nvSpPr>
      <dsp:spPr>
        <a:xfrm>
          <a:off x="1852100" y="335415"/>
          <a:ext cx="4551680" cy="4551680"/>
        </a:xfrm>
        <a:prstGeom prst="pie">
          <a:avLst>
            <a:gd name="adj1" fmla="val 16200000"/>
            <a:gd name="adj2" fmla="val 2052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noProof="0" dirty="0"/>
            <a:t>learning objectives</a:t>
          </a:r>
        </a:p>
      </dsp:txBody>
      <dsp:txXfrm>
        <a:off x="4226560" y="1100531"/>
        <a:ext cx="1463040" cy="975360"/>
      </dsp:txXfrm>
    </dsp:sp>
    <dsp:sp modelId="{127A4BDF-C95B-4263-9455-ADF2B477F354}">
      <dsp:nvSpPr>
        <dsp:cNvPr id="0" name=""/>
        <dsp:cNvSpPr/>
      </dsp:nvSpPr>
      <dsp:spPr>
        <a:xfrm>
          <a:off x="1891114" y="456793"/>
          <a:ext cx="4551680" cy="4551680"/>
        </a:xfrm>
        <a:prstGeom prst="pie">
          <a:avLst>
            <a:gd name="adj1" fmla="val 20520000"/>
            <a:gd name="adj2" fmla="val 324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noProof="0" dirty="0"/>
            <a:t>teaching</a:t>
          </a:r>
          <a:r>
            <a:rPr lang="de-DE" sz="2100" kern="1200" dirty="0"/>
            <a:t> </a:t>
          </a:r>
        </a:p>
      </dsp:txBody>
      <dsp:txXfrm>
        <a:off x="4822613" y="2536478"/>
        <a:ext cx="1354666" cy="1083733"/>
      </dsp:txXfrm>
    </dsp:sp>
    <dsp:sp modelId="{ADC1843F-F9C7-4892-BEC8-3A33E6BE61ED}">
      <dsp:nvSpPr>
        <dsp:cNvPr id="0" name=""/>
        <dsp:cNvSpPr/>
      </dsp:nvSpPr>
      <dsp:spPr>
        <a:xfrm>
          <a:off x="1788159" y="531571"/>
          <a:ext cx="4551680" cy="4551680"/>
        </a:xfrm>
        <a:prstGeom prst="pie">
          <a:avLst>
            <a:gd name="adj1" fmla="val 3240000"/>
            <a:gd name="adj2" fmla="val 756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noProof="0" dirty="0"/>
            <a:t>tasks / projects</a:t>
          </a:r>
        </a:p>
      </dsp:txBody>
      <dsp:txXfrm>
        <a:off x="3413759" y="3728584"/>
        <a:ext cx="1300480" cy="1192106"/>
      </dsp:txXfrm>
    </dsp:sp>
    <dsp:sp modelId="{24802268-BB21-43E0-B1EB-48787DA41AD8}">
      <dsp:nvSpPr>
        <dsp:cNvPr id="0" name=""/>
        <dsp:cNvSpPr/>
      </dsp:nvSpPr>
      <dsp:spPr>
        <a:xfrm>
          <a:off x="1685205" y="456793"/>
          <a:ext cx="4551680" cy="4551680"/>
        </a:xfrm>
        <a:prstGeom prst="pie">
          <a:avLst>
            <a:gd name="adj1" fmla="val 7560000"/>
            <a:gd name="adj2" fmla="val 1188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noProof="0" dirty="0"/>
            <a:t>assessment</a:t>
          </a:r>
        </a:p>
      </dsp:txBody>
      <dsp:txXfrm>
        <a:off x="1950719" y="2536478"/>
        <a:ext cx="1354666" cy="1083733"/>
      </dsp:txXfrm>
    </dsp:sp>
    <dsp:sp modelId="{DA7BDEFA-D8FA-49C6-8017-999E37131DFD}">
      <dsp:nvSpPr>
        <dsp:cNvPr id="0" name=""/>
        <dsp:cNvSpPr/>
      </dsp:nvSpPr>
      <dsp:spPr>
        <a:xfrm>
          <a:off x="1724219" y="335415"/>
          <a:ext cx="4551680" cy="4551680"/>
        </a:xfrm>
        <a:prstGeom prst="pie">
          <a:avLst>
            <a:gd name="adj1" fmla="val 11880000"/>
            <a:gd name="adj2" fmla="val 1620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noProof="0" dirty="0"/>
            <a:t>feedback</a:t>
          </a:r>
        </a:p>
      </dsp:txBody>
      <dsp:txXfrm>
        <a:off x="2438399" y="1100531"/>
        <a:ext cx="1463040" cy="975360"/>
      </dsp:txXfrm>
    </dsp:sp>
    <dsp:sp modelId="{8DEACBB7-DD56-47A5-B7E7-44B837B5BFCB}">
      <dsp:nvSpPr>
        <dsp:cNvPr id="0" name=""/>
        <dsp:cNvSpPr/>
      </dsp:nvSpPr>
      <dsp:spPr>
        <a:xfrm>
          <a:off x="1570115" y="53644"/>
          <a:ext cx="5115221" cy="5115221"/>
        </a:xfrm>
        <a:prstGeom prst="circularArrow">
          <a:avLst>
            <a:gd name="adj1" fmla="val 5085"/>
            <a:gd name="adj2" fmla="val 327528"/>
            <a:gd name="adj3" fmla="val 20192361"/>
            <a:gd name="adj4" fmla="val 16200324"/>
            <a:gd name="adj5" fmla="val 5932"/>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sp>
    <dsp:sp modelId="{57115FEC-CB50-48F1-BB45-5AE7A7498671}">
      <dsp:nvSpPr>
        <dsp:cNvPr id="0" name=""/>
        <dsp:cNvSpPr/>
      </dsp:nvSpPr>
      <dsp:spPr>
        <a:xfrm>
          <a:off x="1609658" y="174982"/>
          <a:ext cx="5115221" cy="5115221"/>
        </a:xfrm>
        <a:prstGeom prst="circularArrow">
          <a:avLst>
            <a:gd name="adj1" fmla="val 5085"/>
            <a:gd name="adj2" fmla="val 327528"/>
            <a:gd name="adj3" fmla="val 2912753"/>
            <a:gd name="adj4" fmla="val 20519953"/>
            <a:gd name="adj5" fmla="val 5932"/>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sp>
    <dsp:sp modelId="{9908E9D7-33BC-4F0E-950A-4A1988DD8BAD}">
      <dsp:nvSpPr>
        <dsp:cNvPr id="0" name=""/>
        <dsp:cNvSpPr/>
      </dsp:nvSpPr>
      <dsp:spPr>
        <a:xfrm>
          <a:off x="1506389" y="249989"/>
          <a:ext cx="5115221" cy="5115221"/>
        </a:xfrm>
        <a:prstGeom prst="circularArrow">
          <a:avLst>
            <a:gd name="adj1" fmla="val 5085"/>
            <a:gd name="adj2" fmla="val 327528"/>
            <a:gd name="adj3" fmla="val 7232777"/>
            <a:gd name="adj4" fmla="val 3239695"/>
            <a:gd name="adj5" fmla="val 5932"/>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sp>
    <dsp:sp modelId="{87CFC024-8215-4182-9CC8-C6492A79883D}">
      <dsp:nvSpPr>
        <dsp:cNvPr id="0" name=""/>
        <dsp:cNvSpPr/>
      </dsp:nvSpPr>
      <dsp:spPr>
        <a:xfrm>
          <a:off x="1403119" y="174982"/>
          <a:ext cx="5115221" cy="5115221"/>
        </a:xfrm>
        <a:prstGeom prst="circularArrow">
          <a:avLst>
            <a:gd name="adj1" fmla="val 5085"/>
            <a:gd name="adj2" fmla="val 327528"/>
            <a:gd name="adj3" fmla="val 11552519"/>
            <a:gd name="adj4" fmla="val 7559718"/>
            <a:gd name="adj5" fmla="val 5932"/>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sp>
    <dsp:sp modelId="{F3EC428F-F639-457A-8A06-834BB793686B}">
      <dsp:nvSpPr>
        <dsp:cNvPr id="0" name=""/>
        <dsp:cNvSpPr/>
      </dsp:nvSpPr>
      <dsp:spPr>
        <a:xfrm>
          <a:off x="1442663" y="53644"/>
          <a:ext cx="5115221" cy="5115221"/>
        </a:xfrm>
        <a:prstGeom prst="circularArrow">
          <a:avLst>
            <a:gd name="adj1" fmla="val 5085"/>
            <a:gd name="adj2" fmla="val 327528"/>
            <a:gd name="adj3" fmla="val 15872148"/>
            <a:gd name="adj4" fmla="val 11880111"/>
            <a:gd name="adj5" fmla="val 5932"/>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08/12/2023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08.12.2023</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a:xfrm>
            <a:off x="490654" y="365125"/>
            <a:ext cx="11218126" cy="1325563"/>
          </a:xfrm>
          <a:prstGeom prst="rect">
            <a:avLst/>
          </a:prstGeom>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a:prstGeom prst="rect">
            <a:avLst/>
          </a:prstGeo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CEF9E-739F-479A-88FF-406B976D3D36}"/>
              </a:ext>
            </a:extLst>
          </p:cNvPr>
          <p:cNvSpPr>
            <a:spLocks noGrp="1"/>
          </p:cNvSpPr>
          <p:nvPr>
            <p:ph type="title"/>
          </p:nvPr>
        </p:nvSpPr>
        <p:spPr>
          <a:xfrm>
            <a:off x="490654" y="365125"/>
            <a:ext cx="11218126"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28EFE50B-7C7C-4DF4-AE05-0FEACFD4FE66}"/>
              </a:ext>
            </a:extLst>
          </p:cNvPr>
          <p:cNvSpPr>
            <a:spLocks noGrp="1"/>
          </p:cNvSpPr>
          <p:nvPr>
            <p:ph idx="1"/>
          </p:nvPr>
        </p:nvSpPr>
        <p:spPr>
          <a:xfrm>
            <a:off x="490654" y="1825625"/>
            <a:ext cx="11218126" cy="405106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EACBC6-AFE4-4EA9-A032-D74003768541}"/>
              </a:ext>
            </a:extLst>
          </p:cNvPr>
          <p:cNvSpPr>
            <a:spLocks noGrp="1"/>
          </p:cNvSpPr>
          <p:nvPr>
            <p:ph type="dt" sz="half" idx="10"/>
          </p:nvPr>
        </p:nvSpPr>
        <p:spPr/>
        <p:txBody>
          <a:bodyPr/>
          <a:lstStyle/>
          <a:p>
            <a:fld id="{C570BBF5-6E72-4E8C-BE55-14BA2B23BCD2}" type="datetimeFigureOut">
              <a:rPr lang="de-DE" smtClean="0"/>
              <a:t>08.12.2023</a:t>
            </a:fld>
            <a:endParaRPr lang="de-DE"/>
          </a:p>
        </p:txBody>
      </p:sp>
      <p:sp>
        <p:nvSpPr>
          <p:cNvPr id="5" name="Fußzeilenplatzhalter 4">
            <a:extLst>
              <a:ext uri="{FF2B5EF4-FFF2-40B4-BE49-F238E27FC236}">
                <a16:creationId xmlns:a16="http://schemas.microsoft.com/office/drawing/2014/main" id="{E5E96894-4B8D-482F-97A6-3A24943B13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3BB609-F3DA-4FC9-A3A4-CA5302B44A04}"/>
              </a:ext>
            </a:extLst>
          </p:cNvPr>
          <p:cNvSpPr>
            <a:spLocks noGrp="1"/>
          </p:cNvSpPr>
          <p:nvPr>
            <p:ph type="sldNum" sz="quarter" idx="12"/>
          </p:nvPr>
        </p:nvSpPr>
        <p:spPr/>
        <p:txBody>
          <a:bodyPr/>
          <a:lstStyle/>
          <a:p>
            <a:fld id="{2BAB5ED3-B125-42CE-A61E-48765D752D54}" type="slidenum">
              <a:rPr lang="de-DE" smtClean="0"/>
              <a:t>‹#›</a:t>
            </a:fld>
            <a:endParaRPr lang="de-DE"/>
          </a:p>
        </p:txBody>
      </p:sp>
    </p:spTree>
    <p:extLst>
      <p:ext uri="{BB962C8B-B14F-4D97-AF65-F5344CB8AC3E}">
        <p14:creationId xmlns:p14="http://schemas.microsoft.com/office/powerpoint/2010/main" val="318130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www.ecml.at/companionvolumetoolbox" TargetMode="External"/><Relationship Id="rId3" Type="http://schemas.openxmlformats.org/officeDocument/2006/relationships/slideLayout" Target="../slideLayouts/slideLayout3.xml"/><Relationship Id="rId7" Type="http://schemas.openxmlformats.org/officeDocument/2006/relationships/hyperlink" Target="https://creativecommons.org/licenses/by-nc-nd/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9C91489C-E390-881C-8CE6-1D198B3E09D0}"/>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5" name="Text Placeholder 2">
            <a:extLst>
              <a:ext uri="{FF2B5EF4-FFF2-40B4-BE49-F238E27FC236}">
                <a16:creationId xmlns:a16="http://schemas.microsoft.com/office/drawing/2014/main" id="{1AA72C31-24C5-4B52-AC3C-5D93D0AA6242}"/>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6" name="Picture 5">
            <a:extLst>
              <a:ext uri="{FF2B5EF4-FFF2-40B4-BE49-F238E27FC236}">
                <a16:creationId xmlns:a16="http://schemas.microsoft.com/office/drawing/2014/main" id="{BDE45594-6F91-0244-E758-C7C345E09B4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7" name="Grafik 10">
            <a:extLst>
              <a:ext uri="{FF2B5EF4-FFF2-40B4-BE49-F238E27FC236}">
                <a16:creationId xmlns:a16="http://schemas.microsoft.com/office/drawing/2014/main" id="{6D9C3277-BF3D-CB26-D9A3-4D05BFA83F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8" name="TextBox 7">
            <a:extLst>
              <a:ext uri="{FF2B5EF4-FFF2-40B4-BE49-F238E27FC236}">
                <a16:creationId xmlns:a16="http://schemas.microsoft.com/office/drawing/2014/main" id="{895ED06D-6CD9-1F51-F48B-407B29BC3520}"/>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2" name="Straight Connector 11">
            <a:extLst>
              <a:ext uri="{FF2B5EF4-FFF2-40B4-BE49-F238E27FC236}">
                <a16:creationId xmlns:a16="http://schemas.microsoft.com/office/drawing/2014/main" id="{C99861F1-1059-9AE9-2B24-434283062321}"/>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
        <p:nvSpPr>
          <p:cNvPr id="13" name="Rectangle 3">
            <a:extLst>
              <a:ext uri="{FF2B5EF4-FFF2-40B4-BE49-F238E27FC236}">
                <a16:creationId xmlns:a16="http://schemas.microsoft.com/office/drawing/2014/main" id="{C9C19AF3-41B4-D00B-7E2A-E53AFBE3B23F}"/>
              </a:ext>
            </a:extLst>
          </p:cNvPr>
          <p:cNvSpPr>
            <a:spLocks noChangeArrowheads="1"/>
          </p:cNvSpPr>
          <p:nvPr userDrawn="1"/>
        </p:nvSpPr>
        <p:spPr bwMode="auto">
          <a:xfrm>
            <a:off x="1517569" y="6127232"/>
            <a:ext cx="6261348"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2023. This work is licensed under an Attribution-</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NonCommercial</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NoDerivatives</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Creative Commons </a:t>
            </a:r>
            <a:r>
              <a:rPr kumimoji="0" lang="en-US"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hlinkClick r:id="rId7"/>
              </a:rPr>
              <a:t>CC BY-NC-ND 4.0</a:t>
            </a:r>
            <a:r>
              <a:rPr kumimoji="0" lang="en-US" altLang="en-US" sz="900" b="0" i="0" u="sng" strike="noStrike" cap="none" normalizeH="0" baseline="0" dirty="0">
                <a:ln>
                  <a:noFill/>
                </a:ln>
                <a:solidFill>
                  <a:srgbClr val="0563C1"/>
                </a:solidFill>
                <a:effectLst/>
                <a:latin typeface="Calibri" panose="020F0502020204030204" pitchFamily="34" charset="0"/>
                <a:ea typeface="Arial" panose="020B0604020202020204" pitchFamily="34" charset="0"/>
                <a:cs typeface="Calibri" panose="020F0502020204030204" pitchFamily="34" charset="0"/>
              </a:rPr>
              <a:t>. License</a:t>
            </a:r>
            <a:r>
              <a:rPr kumimoji="0" lang="en-US" altLang="en-US" sz="900" b="0" i="1"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a:t>
            </a:r>
            <a:endParaRPr kumimoji="0" lang="en-US"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Fischer J. et al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(2023), </a:t>
            </a:r>
            <a:r>
              <a:rPr kumimoji="0" lang="en-GB" altLang="en-US" sz="900" b="0" i="1"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CEFR Companion Volume implementation 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 Council of Europe (European Centre for Modern Languages), Graz, available at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hlinkClick r:id="rId8"/>
              </a:rPr>
              <a:t>www.ecml.at/companionvolumetoolbox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rm.coe.int/enriching-21st-century-language-education-the-cefr-companion-volume-in/1680a68ed0" TargetMode="External"/><Relationship Id="rId2" Type="http://schemas.openxmlformats.org/officeDocument/2006/relationships/hyperlink" Target="https://www.advance-he.ac.uk/knowledge-hub/aligning-teaching-constructing-learning" TargetMode="External"/><Relationship Id="rId1" Type="http://schemas.openxmlformats.org/officeDocument/2006/relationships/slideLayout" Target="../slideLayouts/slideLayout3.xml"/><Relationship Id="rId4" Type="http://schemas.openxmlformats.org/officeDocument/2006/relationships/hyperlink" Target="https://www.britishcouncil.org/sites/default/files/cls_bcps1_bos_30-09-2020_final.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06270"/>
            <a:ext cx="9144000" cy="1977676"/>
          </a:xfrm>
        </p:spPr>
        <p:txBody>
          <a:bodyPr>
            <a:normAutofit fontScale="90000"/>
          </a:bodyPr>
          <a:lstStyle/>
          <a:p>
            <a:r>
              <a:rPr lang="en-GB" dirty="0">
                <a:solidFill>
                  <a:schemeClr val="accent5">
                    <a:lumMod val="50000"/>
                  </a:schemeClr>
                </a:solidFill>
              </a:rPr>
              <a:t>The action-oriented approach and constructive alignment</a:t>
            </a: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a:solidFill>
                  <a:srgbClr val="1F4E79"/>
                </a:solidFill>
              </a:rPr>
              <a:t>Boîte à outils pour la mise en œuvre volume complémentaire du CECR</a:t>
            </a:r>
          </a:p>
          <a:p>
            <a:r>
              <a:rPr lang="en-GB" sz="1200" b="1">
                <a:solidFill>
                  <a:srgbClr val="69C509"/>
                </a:solidFill>
              </a:rPr>
              <a:t>   </a:t>
            </a:r>
            <a:endParaRPr lang="en-GB" sz="1200" b="1" dirty="0">
              <a:solidFill>
                <a:srgbClr val="69C509"/>
              </a:solidFill>
            </a:endParaRPr>
          </a:p>
        </p:txBody>
      </p:sp>
    </p:spTree>
    <p:extLst>
      <p:ext uri="{BB962C8B-B14F-4D97-AF65-F5344CB8AC3E}">
        <p14:creationId xmlns:p14="http://schemas.microsoft.com/office/powerpoint/2010/main" val="96899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What is “constructive alignment”?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endParaRPr lang="en-GB" sz="2400" dirty="0"/>
          </a:p>
          <a:p>
            <a:pPr marL="0" indent="0">
              <a:buNone/>
            </a:pPr>
            <a:r>
              <a:rPr lang="en-GB" sz="2400" dirty="0"/>
              <a:t>This addresses the following areas:</a:t>
            </a:r>
          </a:p>
          <a:p>
            <a:pPr marL="0" indent="0">
              <a:buNone/>
            </a:pPr>
            <a:endParaRPr lang="en-GB" sz="1200" dirty="0"/>
          </a:p>
          <a:p>
            <a:r>
              <a:rPr lang="en-GB" sz="2400" dirty="0"/>
              <a:t>Needs analysis</a:t>
            </a:r>
          </a:p>
          <a:p>
            <a:r>
              <a:rPr lang="en-GB" sz="2400" dirty="0"/>
              <a:t>Learning objectives (e.g. module descriptions)</a:t>
            </a:r>
          </a:p>
          <a:p>
            <a:r>
              <a:rPr lang="en-GB" sz="2400" dirty="0"/>
              <a:t>Course syllabus</a:t>
            </a:r>
          </a:p>
          <a:p>
            <a:r>
              <a:rPr lang="en-GB" sz="2400" dirty="0"/>
              <a:t>Assessment</a:t>
            </a:r>
          </a:p>
          <a:p>
            <a:r>
              <a:rPr lang="en-GB" sz="2400" dirty="0"/>
              <a:t>Feedback</a:t>
            </a:r>
          </a:p>
        </p:txBody>
      </p:sp>
    </p:spTree>
    <p:extLst>
      <p:ext uri="{BB962C8B-B14F-4D97-AF65-F5344CB8AC3E}">
        <p14:creationId xmlns:p14="http://schemas.microsoft.com/office/powerpoint/2010/main" val="2478220088"/>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What is “constructive alignment”?</a:t>
            </a:r>
          </a:p>
        </p:txBody>
      </p:sp>
      <p:graphicFrame>
        <p:nvGraphicFramePr>
          <p:cNvPr id="8" name="Diagramm 7">
            <a:extLst>
              <a:ext uri="{FF2B5EF4-FFF2-40B4-BE49-F238E27FC236}">
                <a16:creationId xmlns:a16="http://schemas.microsoft.com/office/drawing/2014/main" id="{CC2C4FCC-C6A8-4C7A-B8AB-DCFB42CBEADF}"/>
              </a:ext>
            </a:extLst>
          </p:cNvPr>
          <p:cNvGraphicFramePr/>
          <p:nvPr>
            <p:extLst>
              <p:ext uri="{D42A27DB-BD31-4B8C-83A1-F6EECF244321}">
                <p14:modId xmlns:p14="http://schemas.microsoft.com/office/powerpoint/2010/main" val="3621462329"/>
              </p:ext>
            </p:extLst>
          </p:nvPr>
        </p:nvGraphicFramePr>
        <p:xfrm>
          <a:off x="3200399" y="1597028"/>
          <a:ext cx="7391399" cy="43127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feld 3">
            <a:extLst>
              <a:ext uri="{FF2B5EF4-FFF2-40B4-BE49-F238E27FC236}">
                <a16:creationId xmlns:a16="http://schemas.microsoft.com/office/drawing/2014/main" id="{F5D4EC0C-84A3-40FE-962E-DC34BE4B0714}"/>
              </a:ext>
            </a:extLst>
          </p:cNvPr>
          <p:cNvSpPr txBox="1"/>
          <p:nvPr/>
        </p:nvSpPr>
        <p:spPr>
          <a:xfrm>
            <a:off x="619791" y="5365655"/>
            <a:ext cx="3568029" cy="369332"/>
          </a:xfrm>
          <a:prstGeom prst="rect">
            <a:avLst/>
          </a:prstGeom>
          <a:solidFill>
            <a:schemeClr val="bg1"/>
          </a:solidFill>
          <a:ln>
            <a:solidFill>
              <a:schemeClr val="tx1"/>
            </a:solidFill>
          </a:ln>
        </p:spPr>
        <p:txBody>
          <a:bodyPr wrap="square" rtlCol="0">
            <a:spAutoFit/>
          </a:bodyPr>
          <a:lstStyle/>
          <a:p>
            <a:pPr>
              <a:spcBef>
                <a:spcPts val="600"/>
              </a:spcBef>
              <a:spcAft>
                <a:spcPts val="600"/>
              </a:spcAft>
            </a:pPr>
            <a:r>
              <a:rPr lang="de-DE" dirty="0"/>
              <a:t>See: Fischer / Wolder (2022): 198.</a:t>
            </a:r>
          </a:p>
        </p:txBody>
      </p:sp>
    </p:spTree>
    <p:extLst>
      <p:ext uri="{BB962C8B-B14F-4D97-AF65-F5344CB8AC3E}">
        <p14:creationId xmlns:p14="http://schemas.microsoft.com/office/powerpoint/2010/main" val="45330832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64792404-B1D3-49A6-903B-BE0404DFAA8B}"/>
              </a:ext>
            </a:extLst>
          </p:cNvPr>
          <p:cNvPicPr>
            <a:picLocks noChangeAspect="1"/>
          </p:cNvPicPr>
          <p:nvPr/>
        </p:nvPicPr>
        <p:blipFill>
          <a:blip r:embed="rId2"/>
          <a:stretch>
            <a:fillRect/>
          </a:stretch>
        </p:blipFill>
        <p:spPr>
          <a:xfrm>
            <a:off x="3786808" y="981307"/>
            <a:ext cx="7166597" cy="4540722"/>
          </a:xfrm>
          <a:prstGeom prst="rect">
            <a:avLst/>
          </a:prstGeom>
          <a:noFill/>
        </p:spPr>
      </p:pic>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Constructive alignment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r>
              <a:rPr lang="en-GB" dirty="0"/>
              <a:t>“The Comprehensive </a:t>
            </a:r>
          </a:p>
          <a:p>
            <a:pPr marL="0" indent="0">
              <a:buNone/>
            </a:pPr>
            <a:r>
              <a:rPr lang="en-GB" dirty="0"/>
              <a:t>Learning System”</a:t>
            </a:r>
          </a:p>
          <a:p>
            <a:pPr marL="0" indent="0">
              <a:buNone/>
            </a:pPr>
            <a:r>
              <a:rPr lang="en-GB" dirty="0"/>
              <a:t>(O’Sullivan 2020</a:t>
            </a:r>
            <a:r>
              <a:rPr lang="en-GB"/>
              <a:t>: 2, </a:t>
            </a:r>
            <a:br>
              <a:rPr lang="en-GB"/>
            </a:br>
            <a:r>
              <a:rPr lang="en-GB"/>
              <a:t>based on Shepard 2000: 8)</a:t>
            </a:r>
            <a:endParaRPr lang="de-DE" sz="1800" dirty="0">
              <a:solidFill>
                <a:prstClr val="black"/>
              </a:solidFill>
            </a:endParaRPr>
          </a:p>
        </p:txBody>
      </p:sp>
    </p:spTree>
    <p:extLst>
      <p:ext uri="{BB962C8B-B14F-4D97-AF65-F5344CB8AC3E}">
        <p14:creationId xmlns:p14="http://schemas.microsoft.com/office/powerpoint/2010/main" val="240770658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The Action-oriented approach and </a:t>
            </a:r>
            <a:br>
              <a:rPr lang="en-GB" dirty="0"/>
            </a:br>
            <a:r>
              <a:rPr lang="en-GB" dirty="0"/>
              <a:t>Constructive alignment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r>
              <a:rPr lang="en-GB" dirty="0"/>
              <a:t>Task-based (TBLT) and </a:t>
            </a:r>
            <a:br>
              <a:rPr lang="en-GB" dirty="0"/>
            </a:br>
            <a:r>
              <a:rPr lang="en-GB" dirty="0"/>
              <a:t>action-oriented approach (</a:t>
            </a:r>
            <a:r>
              <a:rPr lang="en-GB" dirty="0" err="1"/>
              <a:t>AoA</a:t>
            </a:r>
            <a:r>
              <a:rPr lang="en-GB" dirty="0"/>
              <a:t>):</a:t>
            </a:r>
          </a:p>
          <a:p>
            <a:pPr marL="0" indent="0">
              <a:buNone/>
            </a:pPr>
            <a:r>
              <a:rPr lang="en-GB" dirty="0"/>
              <a:t>coherence between</a:t>
            </a:r>
            <a:endParaRPr lang="de-DE" sz="1800" dirty="0">
              <a:solidFill>
                <a:prstClr val="black"/>
              </a:solidFill>
            </a:endParaRPr>
          </a:p>
        </p:txBody>
      </p:sp>
      <p:graphicFrame>
        <p:nvGraphicFramePr>
          <p:cNvPr id="6" name="Diagramm 5">
            <a:extLst>
              <a:ext uri="{FF2B5EF4-FFF2-40B4-BE49-F238E27FC236}">
                <a16:creationId xmlns:a16="http://schemas.microsoft.com/office/drawing/2014/main" id="{032B80DE-69B9-403C-A3EB-61CE1AB69889}"/>
              </a:ext>
            </a:extLst>
          </p:cNvPr>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m 7">
            <a:extLst>
              <a:ext uri="{FF2B5EF4-FFF2-40B4-BE49-F238E27FC236}">
                <a16:creationId xmlns:a16="http://schemas.microsoft.com/office/drawing/2014/main" id="{F64B957A-5A9C-45A2-9026-047CC5285B88}"/>
              </a:ext>
            </a:extLst>
          </p:cNvPr>
          <p:cNvGraphicFramePr/>
          <p:nvPr/>
        </p:nvGraphicFramePr>
        <p:xfrm>
          <a:off x="4173220" y="817033"/>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523811609"/>
      </p:ext>
    </p:extLst>
  </p:cSld>
  <p:clrMapOvr>
    <a:masterClrMapping/>
  </p:clrMapOvr>
  <mc:AlternateContent xmlns:mc="http://schemas.openxmlformats.org/markup-compatibility/2006" xmlns:p14="http://schemas.microsoft.com/office/powerpoint/2010/main">
    <mc:Choice Requires="p14">
      <p:transition p14:dur="100" advTm="32589"/>
    </mc:Choice>
    <mc:Fallback xmlns="">
      <p:transition advTm="3258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Constructive alignment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r>
              <a:rPr lang="en-GB" dirty="0"/>
              <a:t>In this teaching – learning – </a:t>
            </a:r>
            <a:br>
              <a:rPr lang="en-GB" dirty="0"/>
            </a:br>
            <a:r>
              <a:rPr lang="en-GB" dirty="0"/>
              <a:t>assessment cycle the learner</a:t>
            </a:r>
            <a:br>
              <a:rPr lang="en-GB" dirty="0"/>
            </a:br>
            <a:r>
              <a:rPr lang="en-GB" dirty="0"/>
              <a:t>(as a social agent) is at the </a:t>
            </a:r>
            <a:br>
              <a:rPr lang="en-GB" dirty="0"/>
            </a:br>
            <a:r>
              <a:rPr lang="en-GB" dirty="0"/>
              <a:t>centre of the activity, </a:t>
            </a:r>
            <a:br>
              <a:rPr lang="en-GB" dirty="0"/>
            </a:br>
            <a:r>
              <a:rPr lang="en-GB" dirty="0"/>
              <a:t>co-constructing meaning with </a:t>
            </a:r>
            <a:br>
              <a:rPr lang="en-GB" dirty="0"/>
            </a:br>
            <a:r>
              <a:rPr lang="en-GB" dirty="0"/>
              <a:t>their peers</a:t>
            </a:r>
            <a:endParaRPr lang="de-DE" sz="1800" dirty="0">
              <a:solidFill>
                <a:prstClr val="black"/>
              </a:solidFill>
            </a:endParaRPr>
          </a:p>
        </p:txBody>
      </p:sp>
      <p:pic>
        <p:nvPicPr>
          <p:cNvPr id="9" name="Grafik 8">
            <a:extLst>
              <a:ext uri="{FF2B5EF4-FFF2-40B4-BE49-F238E27FC236}">
                <a16:creationId xmlns:a16="http://schemas.microsoft.com/office/drawing/2014/main" id="{9398EBD7-8D7F-4F79-A8F1-88496E130A57}"/>
              </a:ext>
            </a:extLst>
          </p:cNvPr>
          <p:cNvPicPr>
            <a:picLocks noChangeAspect="1"/>
          </p:cNvPicPr>
          <p:nvPr/>
        </p:nvPicPr>
        <p:blipFill>
          <a:blip r:embed="rId2"/>
          <a:stretch>
            <a:fillRect/>
          </a:stretch>
        </p:blipFill>
        <p:spPr>
          <a:xfrm>
            <a:off x="3826565" y="90839"/>
            <a:ext cx="8962796" cy="5785854"/>
          </a:xfrm>
          <a:prstGeom prst="rect">
            <a:avLst/>
          </a:prstGeom>
        </p:spPr>
      </p:pic>
      <p:sp>
        <p:nvSpPr>
          <p:cNvPr id="5" name="Textfeld 4">
            <a:extLst>
              <a:ext uri="{FF2B5EF4-FFF2-40B4-BE49-F238E27FC236}">
                <a16:creationId xmlns:a16="http://schemas.microsoft.com/office/drawing/2014/main" id="{AF0BE8DB-5EE5-4899-8193-2A3AA4964829}"/>
              </a:ext>
            </a:extLst>
          </p:cNvPr>
          <p:cNvSpPr txBox="1"/>
          <p:nvPr/>
        </p:nvSpPr>
        <p:spPr>
          <a:xfrm>
            <a:off x="823562" y="4776906"/>
            <a:ext cx="4803551" cy="1107996"/>
          </a:xfrm>
          <a:prstGeom prst="rect">
            <a:avLst/>
          </a:prstGeom>
          <a:noFill/>
          <a:ln>
            <a:solidFill>
              <a:schemeClr val="tx1"/>
            </a:solidFill>
          </a:ln>
        </p:spPr>
        <p:txBody>
          <a:bodyPr wrap="square" rtlCol="0">
            <a:spAutoFit/>
          </a:bodyPr>
          <a:lstStyle/>
          <a:p>
            <a:r>
              <a:rPr lang="de-DE" dirty="0"/>
              <a:t>See: Fischer / Wolder (2021): 10.</a:t>
            </a:r>
          </a:p>
          <a:p>
            <a:r>
              <a:rPr lang="en-GB" sz="1600" i="1" dirty="0"/>
              <a:t>For more information on this diagram please have a look at the </a:t>
            </a:r>
            <a:r>
              <a:rPr lang="en-GB" sz="1600" i="1" dirty="0" err="1"/>
              <a:t>VITbox</a:t>
            </a:r>
            <a:r>
              <a:rPr lang="en-GB" sz="1600" i="1" dirty="0"/>
              <a:t> module on the action-oriented approach and the learner as a social agent.</a:t>
            </a:r>
          </a:p>
        </p:txBody>
      </p:sp>
    </p:spTree>
    <p:extLst>
      <p:ext uri="{BB962C8B-B14F-4D97-AF65-F5344CB8AC3E}">
        <p14:creationId xmlns:p14="http://schemas.microsoft.com/office/powerpoint/2010/main" val="269330990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Needs analysis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17158"/>
            <a:ext cx="11218126" cy="4051068"/>
          </a:xfrm>
        </p:spPr>
        <p:txBody>
          <a:bodyPr>
            <a:normAutofit/>
          </a:bodyPr>
          <a:lstStyle/>
          <a:p>
            <a:pPr marL="0" indent="0">
              <a:buNone/>
            </a:pPr>
            <a:r>
              <a:rPr lang="en-GB" sz="2400" dirty="0">
                <a:solidFill>
                  <a:prstClr val="black"/>
                </a:solidFill>
              </a:rPr>
              <a:t>Needs of the various stakeholders:</a:t>
            </a:r>
          </a:p>
          <a:p>
            <a:pPr marL="0" indent="0">
              <a:buNone/>
            </a:pPr>
            <a:endParaRPr lang="en-GB" sz="2400" dirty="0">
              <a:solidFill>
                <a:prstClr val="black"/>
              </a:solidFill>
            </a:endParaRPr>
          </a:p>
          <a:p>
            <a:pPr marL="355600" indent="-355600">
              <a:buFont typeface="Wingdings" panose="05000000000000000000" pitchFamily="2" charset="2"/>
              <a:buChar char="Ø"/>
            </a:pPr>
            <a:r>
              <a:rPr lang="en-GB" sz="2400" dirty="0">
                <a:solidFill>
                  <a:prstClr val="black"/>
                </a:solidFill>
              </a:rPr>
              <a:t>Decision makers at international, national or regional level</a:t>
            </a:r>
          </a:p>
          <a:p>
            <a:pPr marL="355600" indent="-355600">
              <a:buFont typeface="Wingdings" panose="05000000000000000000" pitchFamily="2" charset="2"/>
              <a:buChar char="Ø"/>
            </a:pPr>
            <a:r>
              <a:rPr lang="en-GB" sz="2400" dirty="0">
                <a:solidFill>
                  <a:prstClr val="black"/>
                </a:solidFill>
              </a:rPr>
              <a:t>Future employers</a:t>
            </a:r>
          </a:p>
          <a:p>
            <a:pPr marL="355600" indent="-355600">
              <a:buFont typeface="Wingdings" panose="05000000000000000000" pitchFamily="2" charset="2"/>
              <a:buChar char="Ø"/>
            </a:pPr>
            <a:r>
              <a:rPr lang="en-GB" sz="2400" dirty="0">
                <a:solidFill>
                  <a:prstClr val="black"/>
                </a:solidFill>
              </a:rPr>
              <a:t>Institution</a:t>
            </a:r>
          </a:p>
          <a:p>
            <a:pPr marL="355600" indent="-355600">
              <a:buFont typeface="Wingdings" panose="05000000000000000000" pitchFamily="2" charset="2"/>
              <a:buChar char="Ø"/>
            </a:pPr>
            <a:r>
              <a:rPr lang="en-GB" sz="2400" dirty="0">
                <a:solidFill>
                  <a:prstClr val="black"/>
                </a:solidFill>
              </a:rPr>
              <a:t>Teachers</a:t>
            </a:r>
          </a:p>
          <a:p>
            <a:pPr marL="355600" indent="-355600">
              <a:buFont typeface="Wingdings" panose="05000000000000000000" pitchFamily="2" charset="2"/>
              <a:buChar char="Ø"/>
            </a:pPr>
            <a:r>
              <a:rPr lang="en-GB" sz="2400" dirty="0">
                <a:solidFill>
                  <a:prstClr val="black"/>
                </a:solidFill>
              </a:rPr>
              <a:t>Students</a:t>
            </a:r>
          </a:p>
          <a:p>
            <a:pPr marL="355600" indent="-355600">
              <a:buFont typeface="Wingdings" panose="05000000000000000000" pitchFamily="2" charset="2"/>
              <a:buChar char="Ø"/>
            </a:pPr>
            <a:r>
              <a:rPr lang="en-GB" sz="2400" dirty="0">
                <a:solidFill>
                  <a:prstClr val="black"/>
                </a:solidFill>
              </a:rPr>
              <a:t>Others</a:t>
            </a:r>
          </a:p>
        </p:txBody>
      </p:sp>
    </p:spTree>
    <p:extLst>
      <p:ext uri="{BB962C8B-B14F-4D97-AF65-F5344CB8AC3E}">
        <p14:creationId xmlns:p14="http://schemas.microsoft.com/office/powerpoint/2010/main" val="356344938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Needs analysis</a:t>
            </a:r>
          </a:p>
        </p:txBody>
      </p:sp>
      <p:grpSp>
        <p:nvGrpSpPr>
          <p:cNvPr id="3" name="Gruppieren 2">
            <a:extLst>
              <a:ext uri="{FF2B5EF4-FFF2-40B4-BE49-F238E27FC236}">
                <a16:creationId xmlns:a16="http://schemas.microsoft.com/office/drawing/2014/main" id="{F8541929-4E00-42DA-8F1F-A8ACDC70989A}"/>
              </a:ext>
            </a:extLst>
          </p:cNvPr>
          <p:cNvGrpSpPr/>
          <p:nvPr/>
        </p:nvGrpSpPr>
        <p:grpSpPr>
          <a:xfrm>
            <a:off x="1874044" y="1713830"/>
            <a:ext cx="2638722" cy="1583233"/>
            <a:chOff x="0" y="522411"/>
            <a:chExt cx="2638722" cy="1583233"/>
          </a:xfrm>
        </p:grpSpPr>
        <p:sp>
          <p:nvSpPr>
            <p:cNvPr id="19" name="Rechteck 18">
              <a:extLst>
                <a:ext uri="{FF2B5EF4-FFF2-40B4-BE49-F238E27FC236}">
                  <a16:creationId xmlns:a16="http://schemas.microsoft.com/office/drawing/2014/main" id="{47B0F91C-4954-48B0-8695-571CB85E03EB}"/>
                </a:ext>
              </a:extLst>
            </p:cNvPr>
            <p:cNvSpPr/>
            <p:nvPr/>
          </p:nvSpPr>
          <p:spPr>
            <a:xfrm>
              <a:off x="0" y="522411"/>
              <a:ext cx="2638722" cy="1583233"/>
            </a:xfrm>
            <a:prstGeom prst="rect">
              <a:avLst/>
            </a:prstGeom>
            <a:solidFill>
              <a:srgbClr val="ACC2E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0" name="Textfeld 19">
              <a:extLst>
                <a:ext uri="{FF2B5EF4-FFF2-40B4-BE49-F238E27FC236}">
                  <a16:creationId xmlns:a16="http://schemas.microsoft.com/office/drawing/2014/main" id="{37F2D358-BBDE-4AD9-B2F1-6FA002018E26}"/>
                </a:ext>
              </a:extLst>
            </p:cNvPr>
            <p:cNvSpPr txBox="1"/>
            <p:nvPr/>
          </p:nvSpPr>
          <p:spPr>
            <a:xfrm>
              <a:off x="0" y="522411"/>
              <a:ext cx="2638722" cy="15832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tx1"/>
                  </a:solidFill>
                </a:rPr>
                <a:t>Participants’ profile</a:t>
              </a:r>
            </a:p>
          </p:txBody>
        </p:sp>
      </p:grpSp>
      <p:grpSp>
        <p:nvGrpSpPr>
          <p:cNvPr id="4" name="Gruppieren 3">
            <a:extLst>
              <a:ext uri="{FF2B5EF4-FFF2-40B4-BE49-F238E27FC236}">
                <a16:creationId xmlns:a16="http://schemas.microsoft.com/office/drawing/2014/main" id="{72A222B3-EA6A-4D7B-928B-B85E144711A8}"/>
              </a:ext>
            </a:extLst>
          </p:cNvPr>
          <p:cNvGrpSpPr/>
          <p:nvPr/>
        </p:nvGrpSpPr>
        <p:grpSpPr>
          <a:xfrm>
            <a:off x="7679233" y="1578355"/>
            <a:ext cx="2638722" cy="1706705"/>
            <a:chOff x="2902594" y="402044"/>
            <a:chExt cx="2638722" cy="1703600"/>
          </a:xfrm>
        </p:grpSpPr>
        <p:sp>
          <p:nvSpPr>
            <p:cNvPr id="17" name="Rechteck 16">
              <a:extLst>
                <a:ext uri="{FF2B5EF4-FFF2-40B4-BE49-F238E27FC236}">
                  <a16:creationId xmlns:a16="http://schemas.microsoft.com/office/drawing/2014/main" id="{17B7BE0D-F1AE-4307-9881-93493B2D3E97}"/>
                </a:ext>
              </a:extLst>
            </p:cNvPr>
            <p:cNvSpPr/>
            <p:nvPr/>
          </p:nvSpPr>
          <p:spPr>
            <a:xfrm>
              <a:off x="2902594" y="522411"/>
              <a:ext cx="2638722" cy="1583233"/>
            </a:xfrm>
            <a:prstGeom prst="rect">
              <a:avLst/>
            </a:prstGeom>
            <a:solidFill>
              <a:srgbClr val="ACC2E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8" name="Textfeld 17">
              <a:extLst>
                <a:ext uri="{FF2B5EF4-FFF2-40B4-BE49-F238E27FC236}">
                  <a16:creationId xmlns:a16="http://schemas.microsoft.com/office/drawing/2014/main" id="{E6B6606A-2108-4D39-A035-7E3B981B315D}"/>
                </a:ext>
              </a:extLst>
            </p:cNvPr>
            <p:cNvSpPr txBox="1"/>
            <p:nvPr/>
          </p:nvSpPr>
          <p:spPr>
            <a:xfrm>
              <a:off x="2902594" y="402044"/>
              <a:ext cx="2638722" cy="15712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tx1"/>
                  </a:solidFill>
                </a:rPr>
                <a:t>Purpose: </a:t>
              </a:r>
              <a:r>
                <a:rPr lang="en-GB" sz="1800" kern="1200" noProof="0" dirty="0">
                  <a:solidFill>
                    <a:schemeClr val="tx1"/>
                  </a:solidFill>
                </a:rPr>
                <a:t>type of language, purpose of the task / test (micro and macro level)</a:t>
              </a:r>
            </a:p>
          </p:txBody>
        </p:sp>
      </p:grpSp>
      <p:grpSp>
        <p:nvGrpSpPr>
          <p:cNvPr id="6" name="Gruppieren 5">
            <a:extLst>
              <a:ext uri="{FF2B5EF4-FFF2-40B4-BE49-F238E27FC236}">
                <a16:creationId xmlns:a16="http://schemas.microsoft.com/office/drawing/2014/main" id="{E1B9AF56-BB08-4E5C-BC8B-1EB20D54FB7E}"/>
              </a:ext>
            </a:extLst>
          </p:cNvPr>
          <p:cNvGrpSpPr/>
          <p:nvPr/>
        </p:nvGrpSpPr>
        <p:grpSpPr>
          <a:xfrm>
            <a:off x="4854317" y="3560936"/>
            <a:ext cx="2647192" cy="1583233"/>
            <a:chOff x="2980273" y="2369517"/>
            <a:chExt cx="2647192" cy="1583233"/>
          </a:xfrm>
        </p:grpSpPr>
        <p:sp>
          <p:nvSpPr>
            <p:cNvPr id="13" name="Rechteck 12">
              <a:extLst>
                <a:ext uri="{FF2B5EF4-FFF2-40B4-BE49-F238E27FC236}">
                  <a16:creationId xmlns:a16="http://schemas.microsoft.com/office/drawing/2014/main" id="{7F9159F7-5F5E-4C6F-8341-B3784313EC28}"/>
                </a:ext>
              </a:extLst>
            </p:cNvPr>
            <p:cNvSpPr/>
            <p:nvPr/>
          </p:nvSpPr>
          <p:spPr>
            <a:xfrm>
              <a:off x="2988743" y="2369517"/>
              <a:ext cx="2638722" cy="1583233"/>
            </a:xfrm>
            <a:prstGeom prst="rect">
              <a:avLst/>
            </a:prstGeom>
            <a:solidFill>
              <a:srgbClr val="ACC2E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4" name="Textfeld 13">
              <a:extLst>
                <a:ext uri="{FF2B5EF4-FFF2-40B4-BE49-F238E27FC236}">
                  <a16:creationId xmlns:a16="http://schemas.microsoft.com/office/drawing/2014/main" id="{DF13CDCE-8AAD-45CF-872A-AA515CA40E90}"/>
                </a:ext>
              </a:extLst>
            </p:cNvPr>
            <p:cNvSpPr txBox="1"/>
            <p:nvPr/>
          </p:nvSpPr>
          <p:spPr>
            <a:xfrm>
              <a:off x="2980273" y="2369517"/>
              <a:ext cx="2638722" cy="15832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tx1"/>
                  </a:solidFill>
                </a:rPr>
                <a:t>Instrumentality: </a:t>
              </a:r>
              <a:r>
                <a:rPr lang="en-GB" sz="1800" kern="1200" noProof="0" dirty="0">
                  <a:solidFill>
                    <a:schemeClr val="tx1"/>
                  </a:solidFill>
                </a:rPr>
                <a:t>medium, mode and channel of communication (written or spoken, variety of language, etc.).</a:t>
              </a:r>
            </a:p>
          </p:txBody>
        </p:sp>
      </p:grpSp>
      <p:grpSp>
        <p:nvGrpSpPr>
          <p:cNvPr id="7" name="Gruppieren 6">
            <a:extLst>
              <a:ext uri="{FF2B5EF4-FFF2-40B4-BE49-F238E27FC236}">
                <a16:creationId xmlns:a16="http://schemas.microsoft.com/office/drawing/2014/main" id="{931879BA-8277-42BB-ACDE-613AD940F227}"/>
              </a:ext>
            </a:extLst>
          </p:cNvPr>
          <p:cNvGrpSpPr/>
          <p:nvPr/>
        </p:nvGrpSpPr>
        <p:grpSpPr>
          <a:xfrm>
            <a:off x="4861305" y="1713829"/>
            <a:ext cx="2638722" cy="1583233"/>
            <a:chOff x="2902594" y="2369517"/>
            <a:chExt cx="2638722" cy="1583233"/>
          </a:xfrm>
        </p:grpSpPr>
        <p:sp>
          <p:nvSpPr>
            <p:cNvPr id="11" name="Rechteck 10">
              <a:extLst>
                <a:ext uri="{FF2B5EF4-FFF2-40B4-BE49-F238E27FC236}">
                  <a16:creationId xmlns:a16="http://schemas.microsoft.com/office/drawing/2014/main" id="{B5B3642B-0703-49FA-975B-F0BAE1106FE6}"/>
                </a:ext>
              </a:extLst>
            </p:cNvPr>
            <p:cNvSpPr/>
            <p:nvPr/>
          </p:nvSpPr>
          <p:spPr>
            <a:xfrm>
              <a:off x="2902594" y="2369517"/>
              <a:ext cx="2638722" cy="1583233"/>
            </a:xfrm>
            <a:prstGeom prst="rect">
              <a:avLst/>
            </a:prstGeom>
            <a:solidFill>
              <a:srgbClr val="ACC2E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2" name="Textfeld 11">
              <a:extLst>
                <a:ext uri="{FF2B5EF4-FFF2-40B4-BE49-F238E27FC236}">
                  <a16:creationId xmlns:a16="http://schemas.microsoft.com/office/drawing/2014/main" id="{8014D42E-E53B-4011-AA17-A00C19CB91FB}"/>
                </a:ext>
              </a:extLst>
            </p:cNvPr>
            <p:cNvSpPr txBox="1"/>
            <p:nvPr/>
          </p:nvSpPr>
          <p:spPr>
            <a:xfrm>
              <a:off x="2902594" y="2369517"/>
              <a:ext cx="2638722" cy="15832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tx1"/>
                  </a:solidFill>
                </a:rPr>
                <a:t>Target level</a:t>
              </a:r>
            </a:p>
          </p:txBody>
        </p:sp>
      </p:grpSp>
      <p:grpSp>
        <p:nvGrpSpPr>
          <p:cNvPr id="8" name="Gruppieren 7">
            <a:extLst>
              <a:ext uri="{FF2B5EF4-FFF2-40B4-BE49-F238E27FC236}">
                <a16:creationId xmlns:a16="http://schemas.microsoft.com/office/drawing/2014/main" id="{CB6D40A4-550A-45C7-951C-C90DB2430C82}"/>
              </a:ext>
            </a:extLst>
          </p:cNvPr>
          <p:cNvGrpSpPr/>
          <p:nvPr/>
        </p:nvGrpSpPr>
        <p:grpSpPr>
          <a:xfrm>
            <a:off x="7679233" y="3560936"/>
            <a:ext cx="2638722" cy="1583233"/>
            <a:chOff x="5805189" y="2369517"/>
            <a:chExt cx="2638722" cy="1583233"/>
          </a:xfrm>
        </p:grpSpPr>
        <p:sp>
          <p:nvSpPr>
            <p:cNvPr id="9" name="Rechteck 8">
              <a:extLst>
                <a:ext uri="{FF2B5EF4-FFF2-40B4-BE49-F238E27FC236}">
                  <a16:creationId xmlns:a16="http://schemas.microsoft.com/office/drawing/2014/main" id="{CC935BC3-3F52-4047-A23E-45524C230ED1}"/>
                </a:ext>
              </a:extLst>
            </p:cNvPr>
            <p:cNvSpPr/>
            <p:nvPr/>
          </p:nvSpPr>
          <p:spPr>
            <a:xfrm>
              <a:off x="5805189" y="2369517"/>
              <a:ext cx="2638722" cy="1583233"/>
            </a:xfrm>
            <a:prstGeom prst="rect">
              <a:avLst/>
            </a:prstGeom>
            <a:solidFill>
              <a:srgbClr val="ACC2E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0" name="Textfeld 9">
              <a:extLst>
                <a:ext uri="{FF2B5EF4-FFF2-40B4-BE49-F238E27FC236}">
                  <a16:creationId xmlns:a16="http://schemas.microsoft.com/office/drawing/2014/main" id="{99557201-47BA-4710-9622-2C431AFA7580}"/>
                </a:ext>
              </a:extLst>
            </p:cNvPr>
            <p:cNvSpPr txBox="1"/>
            <p:nvPr/>
          </p:nvSpPr>
          <p:spPr>
            <a:xfrm>
              <a:off x="5805189" y="2369517"/>
              <a:ext cx="2638722" cy="15832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tx1"/>
                  </a:solidFill>
                </a:rPr>
                <a:t>Communicative event: </a:t>
              </a:r>
              <a:r>
                <a:rPr lang="en-GB" sz="1800" kern="1200" noProof="0" dirty="0">
                  <a:solidFill>
                    <a:schemeClr val="tx1"/>
                  </a:solidFill>
                </a:rPr>
                <a:t>real-life tasks to be represented</a:t>
              </a:r>
            </a:p>
          </p:txBody>
        </p:sp>
      </p:grpSp>
      <p:grpSp>
        <p:nvGrpSpPr>
          <p:cNvPr id="21" name="Gruppieren 20">
            <a:extLst>
              <a:ext uri="{FF2B5EF4-FFF2-40B4-BE49-F238E27FC236}">
                <a16:creationId xmlns:a16="http://schemas.microsoft.com/office/drawing/2014/main" id="{35FE20FE-312C-458B-888C-5EC91096066B}"/>
              </a:ext>
            </a:extLst>
          </p:cNvPr>
          <p:cNvGrpSpPr/>
          <p:nvPr/>
        </p:nvGrpSpPr>
        <p:grpSpPr>
          <a:xfrm>
            <a:off x="1854154" y="3576501"/>
            <a:ext cx="2638722" cy="1583233"/>
            <a:chOff x="5805189" y="522411"/>
            <a:chExt cx="2638722" cy="1583233"/>
          </a:xfrm>
        </p:grpSpPr>
        <p:sp>
          <p:nvSpPr>
            <p:cNvPr id="22" name="Rechteck 21">
              <a:extLst>
                <a:ext uri="{FF2B5EF4-FFF2-40B4-BE49-F238E27FC236}">
                  <a16:creationId xmlns:a16="http://schemas.microsoft.com/office/drawing/2014/main" id="{E355AA7A-C1E7-4FD6-98DE-5628D18AE10B}"/>
                </a:ext>
              </a:extLst>
            </p:cNvPr>
            <p:cNvSpPr/>
            <p:nvPr/>
          </p:nvSpPr>
          <p:spPr>
            <a:xfrm>
              <a:off x="5805189" y="522411"/>
              <a:ext cx="2638722" cy="1583233"/>
            </a:xfrm>
            <a:prstGeom prst="rect">
              <a:avLst/>
            </a:prstGeom>
            <a:solidFill>
              <a:srgbClr val="ACC2E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3" name="Textfeld 22">
              <a:extLst>
                <a:ext uri="{FF2B5EF4-FFF2-40B4-BE49-F238E27FC236}">
                  <a16:creationId xmlns:a16="http://schemas.microsoft.com/office/drawing/2014/main" id="{E7763A67-957F-4F38-9833-D5D308583F69}"/>
                </a:ext>
              </a:extLst>
            </p:cNvPr>
            <p:cNvSpPr txBox="1"/>
            <p:nvPr/>
          </p:nvSpPr>
          <p:spPr>
            <a:xfrm>
              <a:off x="5805189" y="522411"/>
              <a:ext cx="2638722" cy="15832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tx1"/>
                  </a:solidFill>
                </a:rPr>
                <a:t>Interaction: </a:t>
              </a:r>
              <a:r>
                <a:rPr lang="en-GB" sz="1800" kern="1200" noProof="0" dirty="0">
                  <a:solidFill>
                    <a:schemeClr val="tx1"/>
                  </a:solidFill>
                </a:rPr>
                <a:t>participants’ role (interactions they will be involved in)</a:t>
              </a:r>
            </a:p>
          </p:txBody>
        </p:sp>
      </p:grpSp>
    </p:spTree>
    <p:extLst>
      <p:ext uri="{BB962C8B-B14F-4D97-AF65-F5344CB8AC3E}">
        <p14:creationId xmlns:p14="http://schemas.microsoft.com/office/powerpoint/2010/main" val="253452031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Defining learning objectives / </a:t>
            </a:r>
            <a:br>
              <a:rPr lang="en-GB" dirty="0"/>
            </a:br>
            <a:r>
              <a:rPr lang="en-GB" dirty="0"/>
              <a:t>intended outcomes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17158"/>
            <a:ext cx="11218126" cy="4051068"/>
          </a:xfrm>
        </p:spPr>
        <p:txBody>
          <a:bodyPr>
            <a:normAutofit lnSpcReduction="10000"/>
          </a:bodyPr>
          <a:lstStyle/>
          <a:p>
            <a:pPr marL="0" indent="0">
              <a:buNone/>
            </a:pPr>
            <a:endParaRPr lang="en-GB" sz="1200" dirty="0">
              <a:solidFill>
                <a:prstClr val="black"/>
              </a:solidFill>
            </a:endParaRPr>
          </a:p>
          <a:p>
            <a:r>
              <a:rPr lang="en-GB" dirty="0">
                <a:solidFill>
                  <a:prstClr val="black"/>
                </a:solidFill>
              </a:rPr>
              <a:t>based on the results of the needs analysis</a:t>
            </a:r>
          </a:p>
          <a:p>
            <a:r>
              <a:rPr lang="en-GB" dirty="0">
                <a:solidFill>
                  <a:prstClr val="black"/>
                </a:solidFill>
              </a:rPr>
              <a:t>defining the targeted CEFR level, based on CEFR descriptors (adapted to specific needs)</a:t>
            </a:r>
          </a:p>
          <a:p>
            <a:r>
              <a:rPr lang="en-GB" dirty="0">
                <a:solidFill>
                  <a:prstClr val="black"/>
                </a:solidFill>
              </a:rPr>
              <a:t>module descriptions as a useful tool to describe </a:t>
            </a:r>
          </a:p>
          <a:p>
            <a:pPr lvl="1">
              <a:buFont typeface="Courier New" panose="02070309020205020404" pitchFamily="49" charset="0"/>
              <a:buChar char="o"/>
            </a:pPr>
            <a:r>
              <a:rPr lang="en-GB" dirty="0">
                <a:solidFill>
                  <a:prstClr val="black"/>
                </a:solidFill>
              </a:rPr>
              <a:t>learning objectives and intended outcomes</a:t>
            </a:r>
          </a:p>
          <a:p>
            <a:pPr lvl="1">
              <a:buFont typeface="Courier New" panose="02070309020205020404" pitchFamily="49" charset="0"/>
              <a:buChar char="o"/>
            </a:pPr>
            <a:r>
              <a:rPr lang="en-GB" dirty="0">
                <a:solidFill>
                  <a:prstClr val="black"/>
                </a:solidFill>
              </a:rPr>
              <a:t>admission criteria (e.g. entrance level)</a:t>
            </a:r>
          </a:p>
          <a:p>
            <a:pPr lvl="1">
              <a:buFont typeface="Courier New" panose="02070309020205020404" pitchFamily="49" charset="0"/>
              <a:buChar char="o"/>
            </a:pPr>
            <a:r>
              <a:rPr lang="en-GB" dirty="0">
                <a:solidFill>
                  <a:prstClr val="black"/>
                </a:solidFill>
              </a:rPr>
              <a:t>content</a:t>
            </a:r>
          </a:p>
          <a:p>
            <a:pPr lvl="1">
              <a:buFont typeface="Courier New" panose="02070309020205020404" pitchFamily="49" charset="0"/>
              <a:buChar char="o"/>
            </a:pPr>
            <a:r>
              <a:rPr lang="en-GB" dirty="0">
                <a:solidFill>
                  <a:prstClr val="black"/>
                </a:solidFill>
              </a:rPr>
              <a:t>methodology</a:t>
            </a:r>
          </a:p>
          <a:p>
            <a:pPr lvl="1">
              <a:buFont typeface="Courier New" panose="02070309020205020404" pitchFamily="49" charset="0"/>
              <a:buChar char="o"/>
            </a:pPr>
            <a:r>
              <a:rPr lang="en-GB" dirty="0">
                <a:solidFill>
                  <a:prstClr val="black"/>
                </a:solidFill>
              </a:rPr>
              <a:t>assessment: format, criteria, etc.</a:t>
            </a:r>
          </a:p>
          <a:p>
            <a:pPr marL="342900" indent="-342900">
              <a:buFont typeface="+mj-lt"/>
              <a:buAutoNum type="arabicPeriod"/>
            </a:pPr>
            <a:endParaRPr lang="en-GB" sz="2400" dirty="0">
              <a:solidFill>
                <a:prstClr val="black"/>
              </a:solidFill>
            </a:endParaRPr>
          </a:p>
        </p:txBody>
      </p:sp>
    </p:spTree>
    <p:extLst>
      <p:ext uri="{BB962C8B-B14F-4D97-AF65-F5344CB8AC3E}">
        <p14:creationId xmlns:p14="http://schemas.microsoft.com/office/powerpoint/2010/main" val="1214536866"/>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Constructive alignment and course design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17158"/>
            <a:ext cx="11218126" cy="4051068"/>
          </a:xfrm>
        </p:spPr>
        <p:txBody>
          <a:bodyPr>
            <a:normAutofit fontScale="92500" lnSpcReduction="10000"/>
          </a:bodyPr>
          <a:lstStyle/>
          <a:p>
            <a:pPr marL="0" indent="0">
              <a:buNone/>
            </a:pPr>
            <a:r>
              <a:rPr lang="en-GB" dirty="0"/>
              <a:t>Syllabus development – option 1:</a:t>
            </a:r>
          </a:p>
          <a:p>
            <a:pPr marL="0" indent="0">
              <a:buNone/>
            </a:pPr>
            <a:endParaRPr lang="en-GB" sz="1200" dirty="0">
              <a:solidFill>
                <a:prstClr val="black"/>
              </a:solidFill>
            </a:endParaRPr>
          </a:p>
          <a:p>
            <a:pPr marL="342900" indent="-342900">
              <a:buFont typeface="+mj-lt"/>
              <a:buAutoNum type="arabicPeriod"/>
            </a:pPr>
            <a:r>
              <a:rPr lang="en-GB" sz="2400" dirty="0">
                <a:solidFill>
                  <a:prstClr val="black"/>
                </a:solidFill>
              </a:rPr>
              <a:t>Identifying needs</a:t>
            </a:r>
          </a:p>
          <a:p>
            <a:pPr marL="342900" indent="-342900">
              <a:buFont typeface="+mj-lt"/>
              <a:buAutoNum type="arabicPeriod"/>
            </a:pPr>
            <a:r>
              <a:rPr lang="en-GB" sz="2400" dirty="0">
                <a:solidFill>
                  <a:prstClr val="black"/>
                </a:solidFill>
              </a:rPr>
              <a:t>Defining the learning objectives (“intended learning outcomes”)</a:t>
            </a:r>
          </a:p>
          <a:p>
            <a:pPr marL="342900" indent="-342900">
              <a:buFont typeface="+mj-lt"/>
              <a:buAutoNum type="arabicPeriod"/>
            </a:pPr>
            <a:r>
              <a:rPr lang="en-GB" sz="2400" dirty="0">
                <a:solidFill>
                  <a:prstClr val="black"/>
                </a:solidFill>
              </a:rPr>
              <a:t>Specifying teaching methods</a:t>
            </a:r>
          </a:p>
          <a:p>
            <a:pPr marL="342900" indent="-342900">
              <a:buFont typeface="+mj-lt"/>
              <a:buAutoNum type="arabicPeriod"/>
            </a:pPr>
            <a:r>
              <a:rPr lang="en-GB" sz="2400" dirty="0">
                <a:solidFill>
                  <a:prstClr val="black"/>
                </a:solidFill>
              </a:rPr>
              <a:t>Developing teaching and learning activities</a:t>
            </a:r>
          </a:p>
          <a:p>
            <a:pPr marL="342900" indent="-342900">
              <a:buFont typeface="+mj-lt"/>
              <a:buAutoNum type="arabicPeriod"/>
            </a:pPr>
            <a:r>
              <a:rPr lang="en-GB" sz="2400" dirty="0">
                <a:solidFill>
                  <a:prstClr val="black"/>
                </a:solidFill>
              </a:rPr>
              <a:t>Developing assessment tasks</a:t>
            </a:r>
          </a:p>
          <a:p>
            <a:pPr marL="0" indent="0">
              <a:buNone/>
            </a:pPr>
            <a:endParaRPr lang="en-GB" sz="1200" dirty="0">
              <a:solidFill>
                <a:prstClr val="black"/>
              </a:solidFill>
            </a:endParaRPr>
          </a:p>
          <a:p>
            <a:pPr marL="0" indent="0">
              <a:buNone/>
            </a:pPr>
            <a:r>
              <a:rPr lang="en-GB" sz="2400" dirty="0">
                <a:solidFill>
                  <a:prstClr val="black"/>
                </a:solidFill>
                <a:sym typeface="Wingdings" panose="05000000000000000000" pitchFamily="2" charset="2"/>
              </a:rPr>
              <a:t> Assessment tasks need to be in line with the learning objectives, the classroom activities (teaching) and the learning.</a:t>
            </a:r>
          </a:p>
          <a:p>
            <a:pPr marL="0" indent="0">
              <a:buNone/>
            </a:pPr>
            <a:r>
              <a:rPr lang="en-GB" sz="2400" dirty="0">
                <a:solidFill>
                  <a:prstClr val="black"/>
                </a:solidFill>
              </a:rPr>
              <a:t>(see also: Richards’ definition of “forward design” – Richards 2013) </a:t>
            </a:r>
          </a:p>
        </p:txBody>
      </p:sp>
    </p:spTree>
    <p:extLst>
      <p:ext uri="{BB962C8B-B14F-4D97-AF65-F5344CB8AC3E}">
        <p14:creationId xmlns:p14="http://schemas.microsoft.com/office/powerpoint/2010/main" val="2897779193"/>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Constructive alignment and course design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fontScale="92500" lnSpcReduction="10000"/>
          </a:bodyPr>
          <a:lstStyle/>
          <a:p>
            <a:pPr marL="0" indent="0">
              <a:buNone/>
            </a:pPr>
            <a:r>
              <a:rPr lang="en-GB" dirty="0"/>
              <a:t>Syllabus development – option 2:</a:t>
            </a:r>
          </a:p>
          <a:p>
            <a:pPr marL="0" indent="0">
              <a:buNone/>
            </a:pPr>
            <a:endParaRPr lang="en-GB" sz="1200" dirty="0">
              <a:solidFill>
                <a:prstClr val="black"/>
              </a:solidFill>
            </a:endParaRPr>
          </a:p>
          <a:p>
            <a:pPr marL="342900" indent="-342900">
              <a:buFont typeface="+mj-lt"/>
              <a:buAutoNum type="arabicPeriod"/>
            </a:pPr>
            <a:r>
              <a:rPr lang="en-GB" sz="2400" dirty="0">
                <a:solidFill>
                  <a:prstClr val="black"/>
                </a:solidFill>
              </a:rPr>
              <a:t>Identifying needs </a:t>
            </a:r>
          </a:p>
          <a:p>
            <a:pPr marL="342900" indent="-342900">
              <a:buFont typeface="+mj-lt"/>
              <a:buAutoNum type="arabicPeriod"/>
            </a:pPr>
            <a:r>
              <a:rPr lang="en-GB" sz="2400" dirty="0">
                <a:solidFill>
                  <a:prstClr val="black"/>
                </a:solidFill>
              </a:rPr>
              <a:t>Defining the learning objectives (“intended learning outcomes”)</a:t>
            </a:r>
          </a:p>
          <a:p>
            <a:pPr marL="342900" indent="-342900">
              <a:buFont typeface="+mj-lt"/>
              <a:buAutoNum type="arabicPeriod"/>
            </a:pPr>
            <a:r>
              <a:rPr lang="en-GB" sz="2400" dirty="0">
                <a:solidFill>
                  <a:prstClr val="black"/>
                </a:solidFill>
              </a:rPr>
              <a:t>Developing assessment tasks</a:t>
            </a:r>
          </a:p>
          <a:p>
            <a:pPr marL="342900" indent="-342900">
              <a:buFont typeface="+mj-lt"/>
              <a:buAutoNum type="arabicPeriod"/>
            </a:pPr>
            <a:r>
              <a:rPr lang="en-GB" sz="2400" dirty="0">
                <a:solidFill>
                  <a:prstClr val="black"/>
                </a:solidFill>
              </a:rPr>
              <a:t>Specifying teaching methods</a:t>
            </a:r>
          </a:p>
          <a:p>
            <a:pPr marL="342900" indent="-342900">
              <a:buFont typeface="+mj-lt"/>
              <a:buAutoNum type="arabicPeriod"/>
            </a:pPr>
            <a:r>
              <a:rPr lang="en-GB" sz="2400" dirty="0">
                <a:solidFill>
                  <a:prstClr val="black"/>
                </a:solidFill>
              </a:rPr>
              <a:t>Developing teaching and learning activities</a:t>
            </a:r>
          </a:p>
          <a:p>
            <a:pPr marL="0" indent="0">
              <a:buNone/>
            </a:pPr>
            <a:endParaRPr lang="en-GB" sz="1200" dirty="0">
              <a:solidFill>
                <a:prstClr val="black"/>
              </a:solidFill>
            </a:endParaRPr>
          </a:p>
          <a:p>
            <a:pPr marL="0" indent="0">
              <a:buNone/>
            </a:pPr>
            <a:r>
              <a:rPr lang="en-GB" sz="2400" dirty="0">
                <a:solidFill>
                  <a:prstClr val="black"/>
                </a:solidFill>
                <a:sym typeface="Wingdings" panose="05000000000000000000" pitchFamily="2" charset="2"/>
              </a:rPr>
              <a:t> Assessment tasks need to be in line with the learning objectives, the classroom activities (teaching) and the learning.</a:t>
            </a:r>
          </a:p>
          <a:p>
            <a:pPr marL="0" indent="0">
              <a:buNone/>
            </a:pPr>
            <a:r>
              <a:rPr lang="en-GB" sz="2400" dirty="0">
                <a:solidFill>
                  <a:prstClr val="black"/>
                </a:solidFill>
              </a:rPr>
              <a:t>(see also: Richards’ definition of “backward design” – Richards 2013) </a:t>
            </a:r>
          </a:p>
        </p:txBody>
      </p:sp>
    </p:spTree>
    <p:extLst>
      <p:ext uri="{BB962C8B-B14F-4D97-AF65-F5344CB8AC3E}">
        <p14:creationId xmlns:p14="http://schemas.microsoft.com/office/powerpoint/2010/main" val="3024227856"/>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200" dirty="0"/>
              <a:t>Using the illustrative descriptors of the CEFR Companion </a:t>
            </a:r>
            <a:br>
              <a:rPr lang="en-GB" sz="3200" dirty="0"/>
            </a:br>
            <a:r>
              <a:rPr lang="en-GB" sz="3200" dirty="0"/>
              <a:t>Volume</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r>
              <a:rPr lang="en-GB" dirty="0"/>
              <a:t>Council of Europe (2020: 42):</a:t>
            </a:r>
          </a:p>
          <a:p>
            <a:pPr marL="0" indent="0">
              <a:buNone/>
            </a:pPr>
            <a:endParaRPr lang="en-GB" dirty="0"/>
          </a:p>
          <a:p>
            <a:pPr marL="0" indent="0">
              <a:lnSpc>
                <a:spcPct val="100000"/>
              </a:lnSpc>
              <a:spcBef>
                <a:spcPts val="0"/>
              </a:spcBef>
              <a:buNone/>
            </a:pPr>
            <a:r>
              <a:rPr lang="en-GB" sz="2400" dirty="0"/>
              <a:t>“</a:t>
            </a:r>
            <a:r>
              <a:rPr lang="en-GB" dirty="0"/>
              <a:t>The main function of descriptors is to help align curriculum, teaching and assessment. Educators can select CEFR descriptors according to their relevance to the particular context, adapting them in the process if necessary</a:t>
            </a:r>
            <a:r>
              <a:rPr lang="en-US" sz="2400" dirty="0"/>
              <a:t>.”</a:t>
            </a:r>
          </a:p>
          <a:p>
            <a:pPr marL="0" indent="0">
              <a:lnSpc>
                <a:spcPct val="100000"/>
              </a:lnSpc>
              <a:spcBef>
                <a:spcPts val="0"/>
              </a:spcBef>
              <a:buNone/>
            </a:pPr>
            <a:endParaRPr lang="en-US" sz="2400" dirty="0"/>
          </a:p>
          <a:p>
            <a:pPr marL="0" indent="0">
              <a:lnSpc>
                <a:spcPct val="100000"/>
              </a:lnSpc>
              <a:spcBef>
                <a:spcPts val="0"/>
              </a:spcBef>
              <a:buNone/>
            </a:pPr>
            <a:r>
              <a:rPr lang="en-US" sz="2400" dirty="0">
                <a:sym typeface="Wingdings" panose="05000000000000000000" pitchFamily="2" charset="2"/>
              </a:rPr>
              <a:t></a:t>
            </a:r>
            <a:r>
              <a:rPr lang="en-US" sz="2400" dirty="0"/>
              <a:t> </a:t>
            </a:r>
            <a:r>
              <a:rPr lang="en-US" dirty="0"/>
              <a:t>How does this impact curriculum planning?</a:t>
            </a:r>
            <a:endParaRPr lang="en-GB" dirty="0"/>
          </a:p>
        </p:txBody>
      </p:sp>
    </p:spTree>
    <p:extLst>
      <p:ext uri="{BB962C8B-B14F-4D97-AF65-F5344CB8AC3E}">
        <p14:creationId xmlns:p14="http://schemas.microsoft.com/office/powerpoint/2010/main" val="434177243"/>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600" dirty="0"/>
              <a:t>Constructive alignment – planning teaching</a:t>
            </a:r>
            <a:br>
              <a:rPr lang="en-GB" sz="3600" dirty="0"/>
            </a:br>
            <a:r>
              <a:rPr lang="en-GB" sz="3600" dirty="0"/>
              <a:t>activities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514350" indent="-514350">
              <a:buFont typeface="+mj-lt"/>
              <a:buAutoNum type="arabicPeriod"/>
            </a:pPr>
            <a:r>
              <a:rPr lang="en-GB" dirty="0"/>
              <a:t>Specifying teaching methods</a:t>
            </a:r>
          </a:p>
          <a:p>
            <a:pPr marL="514350" indent="-514350">
              <a:buFont typeface="+mj-lt"/>
              <a:buAutoNum type="arabicPeriod"/>
            </a:pPr>
            <a:r>
              <a:rPr lang="en-GB" dirty="0"/>
              <a:t>Developing teaching and learning activities:</a:t>
            </a:r>
          </a:p>
          <a:p>
            <a:pPr marL="895350" lvl="1" indent="-438150">
              <a:buFont typeface="Wingdings" panose="05000000000000000000" pitchFamily="2" charset="2"/>
              <a:buChar char="Ø"/>
            </a:pPr>
            <a:r>
              <a:rPr lang="en-GB" dirty="0"/>
              <a:t>Defining projects</a:t>
            </a:r>
          </a:p>
          <a:p>
            <a:pPr marL="895350" lvl="1" indent="-438150">
              <a:buFont typeface="Wingdings" panose="05000000000000000000" pitchFamily="2" charset="2"/>
              <a:buChar char="Ø"/>
            </a:pPr>
            <a:r>
              <a:rPr lang="en-GB" dirty="0"/>
              <a:t>Preparing blended learning input (inverted classroom), if applicable</a:t>
            </a:r>
          </a:p>
          <a:p>
            <a:pPr marL="895350" lvl="1" indent="-438150">
              <a:buFont typeface="Wingdings" panose="05000000000000000000" pitchFamily="2" charset="2"/>
              <a:buChar char="Ø"/>
            </a:pPr>
            <a:r>
              <a:rPr lang="en-GB" dirty="0"/>
              <a:t>Preparing classroom activities</a:t>
            </a:r>
          </a:p>
          <a:p>
            <a:pPr marL="895350" lvl="1" indent="-438150">
              <a:buFont typeface="Wingdings" panose="05000000000000000000" pitchFamily="2" charset="2"/>
              <a:buChar char="Ø"/>
            </a:pPr>
            <a:r>
              <a:rPr lang="en-GB" dirty="0"/>
              <a:t>Preparing self and peer assessment as well as formative assessment activities</a:t>
            </a:r>
          </a:p>
          <a:p>
            <a:pPr marL="895350" lvl="1" indent="-438150">
              <a:buFont typeface="Wingdings" panose="05000000000000000000" pitchFamily="2" charset="2"/>
              <a:buChar char="Ø"/>
            </a:pPr>
            <a:r>
              <a:rPr lang="en-GB" dirty="0"/>
              <a:t>Defining feedback strategies</a:t>
            </a:r>
          </a:p>
          <a:p>
            <a:pPr marL="457200" lvl="1" indent="0">
              <a:buNone/>
            </a:pPr>
            <a:r>
              <a:rPr lang="en-GB" dirty="0"/>
              <a:t>Applying </a:t>
            </a:r>
            <a:r>
              <a:rPr lang="en-GB"/>
              <a:t>either forward design or backward design, </a:t>
            </a:r>
            <a:r>
              <a:rPr lang="en-GB" dirty="0"/>
              <a:t>or a combination of both</a:t>
            </a:r>
          </a:p>
        </p:txBody>
      </p:sp>
    </p:spTree>
    <p:extLst>
      <p:ext uri="{BB962C8B-B14F-4D97-AF65-F5344CB8AC3E}">
        <p14:creationId xmlns:p14="http://schemas.microsoft.com/office/powerpoint/2010/main" val="3902347528"/>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dirty="0"/>
              <a:t>Constructive alignment – </a:t>
            </a:r>
            <a:br>
              <a:rPr lang="en-GB" dirty="0"/>
            </a:br>
            <a:r>
              <a:rPr lang="en-GB" dirty="0"/>
              <a:t>an action-oriented approach to assessment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endParaRPr lang="en-GB" sz="1200" dirty="0">
              <a:solidFill>
                <a:prstClr val="black"/>
              </a:solidFill>
            </a:endParaRPr>
          </a:p>
          <a:p>
            <a:r>
              <a:rPr lang="en-GB" sz="2400" dirty="0">
                <a:solidFill>
                  <a:prstClr val="black"/>
                </a:solidFill>
              </a:rPr>
              <a:t>action-oriented </a:t>
            </a:r>
          </a:p>
          <a:p>
            <a:r>
              <a:rPr lang="en-GB" sz="2400" dirty="0">
                <a:solidFill>
                  <a:prstClr val="black"/>
                </a:solidFill>
              </a:rPr>
              <a:t>task-based</a:t>
            </a:r>
          </a:p>
          <a:p>
            <a:r>
              <a:rPr lang="en-GB" sz="2400" dirty="0">
                <a:solidFill>
                  <a:prstClr val="black"/>
                </a:solidFill>
              </a:rPr>
              <a:t>based on a realistic, relevant and meaningful scenario</a:t>
            </a:r>
          </a:p>
          <a:p>
            <a:r>
              <a:rPr lang="en-GB" sz="2400" dirty="0">
                <a:solidFill>
                  <a:prstClr val="black"/>
                </a:solidFill>
              </a:rPr>
              <a:t>in line with the teaching activities</a:t>
            </a:r>
          </a:p>
          <a:p>
            <a:r>
              <a:rPr lang="en-GB" sz="2400" dirty="0">
                <a:solidFill>
                  <a:prstClr val="black"/>
                </a:solidFill>
              </a:rPr>
              <a:t>test-takers act as social agents</a:t>
            </a:r>
          </a:p>
          <a:p>
            <a:pPr lvl="1">
              <a:buFont typeface="Wingdings" panose="05000000000000000000" pitchFamily="2" charset="2"/>
              <a:buChar char="Ø"/>
            </a:pPr>
            <a:r>
              <a:rPr lang="en-GB" sz="2000" dirty="0">
                <a:solidFill>
                  <a:prstClr val="black"/>
                </a:solidFill>
              </a:rPr>
              <a:t> using their individual knowledge and skills</a:t>
            </a:r>
          </a:p>
          <a:p>
            <a:pPr lvl="1">
              <a:buFont typeface="Wingdings" panose="05000000000000000000" pitchFamily="2" charset="2"/>
              <a:buChar char="Ø"/>
            </a:pPr>
            <a:r>
              <a:rPr lang="en-GB" sz="2000" dirty="0">
                <a:solidFill>
                  <a:prstClr val="black"/>
                </a:solidFill>
              </a:rPr>
              <a:t> and contributing to the development of relevant and meaningful outputs / products</a:t>
            </a:r>
          </a:p>
        </p:txBody>
      </p:sp>
    </p:spTree>
    <p:extLst>
      <p:ext uri="{BB962C8B-B14F-4D97-AF65-F5344CB8AC3E}">
        <p14:creationId xmlns:p14="http://schemas.microsoft.com/office/powerpoint/2010/main" val="303159133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The added value of constructive alignment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endParaRPr lang="en-GB" sz="1200" dirty="0">
              <a:solidFill>
                <a:prstClr val="black"/>
              </a:solidFill>
            </a:endParaRPr>
          </a:p>
          <a:p>
            <a:r>
              <a:rPr lang="en-GB" sz="2400" dirty="0">
                <a:solidFill>
                  <a:prstClr val="black"/>
                </a:solidFill>
              </a:rPr>
              <a:t>transparency</a:t>
            </a:r>
          </a:p>
          <a:p>
            <a:r>
              <a:rPr lang="en-GB" sz="2400" dirty="0">
                <a:solidFill>
                  <a:prstClr val="black"/>
                </a:solidFill>
              </a:rPr>
              <a:t>harmonisation of teaching and assessment practices</a:t>
            </a:r>
          </a:p>
          <a:p>
            <a:r>
              <a:rPr lang="en-GB" sz="2400" dirty="0">
                <a:solidFill>
                  <a:prstClr val="black"/>
                </a:solidFill>
              </a:rPr>
              <a:t>puts things into perspective</a:t>
            </a:r>
          </a:p>
          <a:p>
            <a:r>
              <a:rPr lang="en-GB" sz="2400" dirty="0">
                <a:solidFill>
                  <a:prstClr val="black"/>
                </a:solidFill>
              </a:rPr>
              <a:t>more meaningful and increased face validity </a:t>
            </a:r>
          </a:p>
          <a:p>
            <a:r>
              <a:rPr lang="en-GB" sz="2400" dirty="0">
                <a:solidFill>
                  <a:prstClr val="black"/>
                </a:solidFill>
              </a:rPr>
              <a:t>increased satisfaction rate of students, teachers and future employers</a:t>
            </a:r>
          </a:p>
          <a:p>
            <a:r>
              <a:rPr lang="en-GB" sz="2400" dirty="0">
                <a:solidFill>
                  <a:prstClr val="black"/>
                </a:solidFill>
              </a:rPr>
              <a:t>increase in motivation of learners and test-takers </a:t>
            </a:r>
          </a:p>
          <a:p>
            <a:r>
              <a:rPr lang="en-GB" sz="2400" dirty="0">
                <a:solidFill>
                  <a:prstClr val="black"/>
                </a:solidFill>
              </a:rPr>
              <a:t>etc.</a:t>
            </a:r>
          </a:p>
        </p:txBody>
      </p:sp>
    </p:spTree>
    <p:extLst>
      <p:ext uri="{BB962C8B-B14F-4D97-AF65-F5344CB8AC3E}">
        <p14:creationId xmlns:p14="http://schemas.microsoft.com/office/powerpoint/2010/main" val="22926735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Constructive alignment – Bibliography </a:t>
            </a:r>
          </a:p>
        </p:txBody>
      </p:sp>
      <p:sp>
        <p:nvSpPr>
          <p:cNvPr id="6" name="Inhaltsplatzhalter 2">
            <a:extLst>
              <a:ext uri="{FF2B5EF4-FFF2-40B4-BE49-F238E27FC236}">
                <a16:creationId xmlns:a16="http://schemas.microsoft.com/office/drawing/2014/main" id="{FD3ED6A7-2EF5-4B86-896D-03806628DA4C}"/>
              </a:ext>
            </a:extLst>
          </p:cNvPr>
          <p:cNvSpPr>
            <a:spLocks noGrp="1"/>
          </p:cNvSpPr>
          <p:nvPr>
            <p:ph idx="1"/>
          </p:nvPr>
        </p:nvSpPr>
        <p:spPr>
          <a:xfrm>
            <a:off x="490654" y="1493120"/>
            <a:ext cx="11218126" cy="4565940"/>
          </a:xfrm>
        </p:spPr>
        <p:txBody>
          <a:bodyPr>
            <a:normAutofit fontScale="70000" lnSpcReduction="20000"/>
          </a:bodyPr>
          <a:lstStyle/>
          <a:p>
            <a:pPr marL="539750" indent="-539750">
              <a:buNone/>
            </a:pPr>
            <a:r>
              <a:rPr lang="de-DE" sz="2400" dirty="0"/>
              <a:t>Biggs, </a:t>
            </a:r>
            <a:r>
              <a:rPr lang="en-US" sz="2400" dirty="0"/>
              <a:t>John B. (1996). Enhancing teaching through constructive alignment. In: </a:t>
            </a:r>
            <a:r>
              <a:rPr lang="en-US" sz="2400" i="1" dirty="0"/>
              <a:t>Higher Education </a:t>
            </a:r>
            <a:r>
              <a:rPr lang="en-US" sz="2400" dirty="0"/>
              <a:t>No 32, 247-264. </a:t>
            </a:r>
            <a:endParaRPr lang="de-DE" sz="2400" dirty="0"/>
          </a:p>
          <a:p>
            <a:pPr marL="539750" indent="-539750">
              <a:buNone/>
            </a:pPr>
            <a:r>
              <a:rPr lang="de-DE" sz="2400" dirty="0"/>
              <a:t>Biggs, John B. (2003). </a:t>
            </a:r>
            <a:r>
              <a:rPr lang="en-GB" sz="2400" dirty="0"/>
              <a:t>Aligning teaching for constructing learning. I</a:t>
            </a:r>
            <a:r>
              <a:rPr lang="de-DE" sz="2400" dirty="0"/>
              <a:t>n: </a:t>
            </a:r>
            <a:r>
              <a:rPr lang="de-DE" sz="2400" i="1" dirty="0"/>
              <a:t>The Higher Education Academy</a:t>
            </a:r>
            <a:r>
              <a:rPr lang="de-DE" sz="2400" dirty="0"/>
              <a:t>: </a:t>
            </a:r>
            <a:r>
              <a:rPr lang="de-DE" sz="2400" dirty="0">
                <a:hlinkClick r:id="rId2"/>
              </a:rPr>
              <a:t>https://www.advance-he.ac.uk/knowledge-hub/aligning-teaching-constructing-learning</a:t>
            </a:r>
            <a:r>
              <a:rPr lang="de-DE" sz="2400" dirty="0"/>
              <a:t> (online </a:t>
            </a:r>
            <a:r>
              <a:rPr lang="de-DE" sz="2400" dirty="0" err="1"/>
              <a:t>publication</a:t>
            </a:r>
            <a:r>
              <a:rPr lang="de-DE" sz="2400" dirty="0"/>
              <a:t>).</a:t>
            </a:r>
            <a:endParaRPr lang="de-DE" sz="2400" dirty="0">
              <a:highlight>
                <a:srgbClr val="FFFF00"/>
              </a:highlight>
            </a:endParaRPr>
          </a:p>
          <a:p>
            <a:pPr marL="539750" indent="-539750">
              <a:buNone/>
            </a:pPr>
            <a:r>
              <a:rPr lang="en-US" sz="2400" dirty="0"/>
              <a:t>Fischer, Johann / Wolder, Nicole (2021). </a:t>
            </a:r>
            <a:r>
              <a:rPr lang="de-DE" sz="2400" dirty="0"/>
              <a:t>Erfahrungen in der Umsetzung der Inhalte des Begleitbands zum </a:t>
            </a:r>
            <a:r>
              <a:rPr lang="de-DE" sz="2400" dirty="0" err="1"/>
              <a:t>GeR</a:t>
            </a:r>
            <a:r>
              <a:rPr lang="de-DE" sz="2400" dirty="0"/>
              <a:t> im Hochschulkontext – Ergebnisse eines Projektes des Europarates und Handlungsbedarf für Hochschulsprachenzentren. </a:t>
            </a:r>
            <a:r>
              <a:rPr lang="de-DE" sz="2400" i="1" dirty="0"/>
              <a:t>Fremdsprachen und Hochschule </a:t>
            </a:r>
            <a:r>
              <a:rPr lang="de-DE" sz="2400" dirty="0"/>
              <a:t>96, 7-27.</a:t>
            </a:r>
          </a:p>
          <a:p>
            <a:pPr marL="539750" indent="-539750">
              <a:buNone/>
            </a:pPr>
            <a:r>
              <a:rPr lang="de-DE" sz="2400" dirty="0"/>
              <a:t>Fischer, Johann / Wolder, Nicole (2022). </a:t>
            </a:r>
            <a:r>
              <a:rPr lang="en-GB" sz="2400" dirty="0"/>
              <a:t>Implementation of the CEFR Companion Volume in the UNIcert</a:t>
            </a:r>
            <a:r>
              <a:rPr lang="en-GB" sz="2400" baseline="30000" dirty="0"/>
              <a:t>®</a:t>
            </a:r>
            <a:r>
              <a:rPr lang="en-GB" sz="2400" dirty="0"/>
              <a:t> and NULTE Networks. In: North, Brian / </a:t>
            </a:r>
            <a:r>
              <a:rPr lang="en-GB" sz="2400" dirty="0" err="1"/>
              <a:t>Piccardo</a:t>
            </a:r>
            <a:r>
              <a:rPr lang="en-GB" sz="2400" dirty="0"/>
              <a:t>, </a:t>
            </a:r>
            <a:r>
              <a:rPr lang="en-GB" sz="2400" dirty="0" err="1"/>
              <a:t>Enrica</a:t>
            </a:r>
            <a:r>
              <a:rPr lang="en-GB" sz="2400" dirty="0"/>
              <a:t> / Goodier, Tim / Fasoglio, Daniela / </a:t>
            </a:r>
            <a:r>
              <a:rPr lang="en-GB" sz="2400" dirty="0" err="1"/>
              <a:t>Margonis</a:t>
            </a:r>
            <a:r>
              <a:rPr lang="en-GB" sz="2400" dirty="0"/>
              <a:t>-Pasinetti, Rosanna / Rüschoff, Bernd (eds.): </a:t>
            </a:r>
            <a:r>
              <a:rPr lang="en-GB" sz="2400" i="1" dirty="0"/>
              <a:t>Enriching 21</a:t>
            </a:r>
            <a:r>
              <a:rPr lang="en-GB" sz="2400" i="1" baseline="30000" dirty="0"/>
              <a:t>st</a:t>
            </a:r>
            <a:r>
              <a:rPr lang="en-GB" sz="2400" i="1" dirty="0"/>
              <a:t> century language education. The CEFR Companion Volume in practice</a:t>
            </a:r>
            <a:r>
              <a:rPr lang="en-GB" sz="2400" dirty="0"/>
              <a:t>, Strasbourg: Council of Europe Publishing, 185-201; </a:t>
            </a:r>
            <a:r>
              <a:rPr lang="en-GB" sz="2400" dirty="0">
                <a:hlinkClick r:id="rId3"/>
              </a:rPr>
              <a:t>https://rm.coe.int/enriching-21st-century-language-education-the-cefr-companion-volume-in/1680a68ed0</a:t>
            </a:r>
            <a:r>
              <a:rPr lang="en-GB" sz="2400" dirty="0"/>
              <a:t>.</a:t>
            </a:r>
          </a:p>
          <a:p>
            <a:pPr marL="539750" indent="-539750">
              <a:buNone/>
            </a:pPr>
            <a:r>
              <a:rPr lang="en-US" sz="2400" dirty="0"/>
              <a:t>Graves, Kathleen (2008). The language curriculum: A social contextual perspective. In: </a:t>
            </a:r>
            <a:r>
              <a:rPr lang="en-US" sz="2400" i="1" dirty="0"/>
              <a:t>Language Teaching </a:t>
            </a:r>
            <a:r>
              <a:rPr lang="en-US" sz="2400" dirty="0"/>
              <a:t>41 (2), 147-181.</a:t>
            </a:r>
          </a:p>
          <a:p>
            <a:pPr marL="539750" indent="-539750">
              <a:buNone/>
            </a:pPr>
            <a:r>
              <a:rPr lang="en-US" sz="2400" dirty="0"/>
              <a:t>Green, Anthony (2016). Assessment literacy for language teacher[s]. In: Dina </a:t>
            </a:r>
            <a:r>
              <a:rPr lang="en-US" sz="2400" dirty="0" err="1"/>
              <a:t>Tsagari</a:t>
            </a:r>
            <a:r>
              <a:rPr lang="en-US" sz="2400" dirty="0"/>
              <a:t> (ed.), C</a:t>
            </a:r>
            <a:r>
              <a:rPr lang="en-US" sz="2400" i="1" dirty="0"/>
              <a:t>lassroom-based Assessment in L2 Contexts</a:t>
            </a:r>
            <a:r>
              <a:rPr lang="en-US" sz="2400" dirty="0"/>
              <a:t>. Cambridge: Cambridge Scholars Publishing. 8-29.</a:t>
            </a:r>
          </a:p>
          <a:p>
            <a:pPr marL="539750" indent="-539750">
              <a:buNone/>
            </a:pPr>
            <a:r>
              <a:rPr lang="en-US" sz="2400" dirty="0"/>
              <a:t>O’Sullivan, Barry (2020). </a:t>
            </a:r>
            <a:r>
              <a:rPr lang="en-US" sz="2400" i="1" dirty="0"/>
              <a:t>The Comprehensive Learning System</a:t>
            </a:r>
            <a:r>
              <a:rPr lang="en-US" sz="2400" dirty="0"/>
              <a:t>. British Council: </a:t>
            </a:r>
            <a:r>
              <a:rPr lang="en-US" sz="2400" dirty="0">
                <a:hlinkClick r:id="rId4"/>
              </a:rPr>
              <a:t>https://www.britishcouncil.org/sites/default/files/cls_bcps1_bos_30-09-2020_final.pdf</a:t>
            </a:r>
            <a:r>
              <a:rPr lang="en-US" sz="2400" dirty="0"/>
              <a:t>  </a:t>
            </a:r>
            <a:br>
              <a:rPr lang="en-US" sz="2400" dirty="0"/>
            </a:br>
            <a:r>
              <a:rPr lang="en-US" sz="2400" dirty="0"/>
              <a:t>(online publication) </a:t>
            </a:r>
          </a:p>
          <a:p>
            <a:pPr marL="539750" indent="-539750">
              <a:buNone/>
            </a:pPr>
            <a:r>
              <a:rPr lang="en-US" sz="2400" dirty="0"/>
              <a:t>Richards, Jack C. 2013. Curriculum approaches in language teaching: Forward, central and backward design. In: </a:t>
            </a:r>
            <a:r>
              <a:rPr lang="en-US" sz="2400" i="1" dirty="0"/>
              <a:t>RELC Journal </a:t>
            </a:r>
            <a:r>
              <a:rPr lang="en-US" sz="2400" dirty="0"/>
              <a:t>44 (1). 5-33.</a:t>
            </a:r>
          </a:p>
        </p:txBody>
      </p:sp>
    </p:spTree>
    <p:extLst>
      <p:ext uri="{BB962C8B-B14F-4D97-AF65-F5344CB8AC3E}">
        <p14:creationId xmlns:p14="http://schemas.microsoft.com/office/powerpoint/2010/main" val="376246345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200" dirty="0"/>
              <a:t>Using the illustrative descriptors of the CEFR Companion </a:t>
            </a:r>
            <a:br>
              <a:rPr lang="en-GB" sz="3200" dirty="0"/>
            </a:br>
            <a:r>
              <a:rPr lang="en-GB" sz="3200" dirty="0"/>
              <a:t>Volume – How does this impact curriculum planning?</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r>
              <a:rPr lang="en-GB" dirty="0"/>
              <a:t>Council of Europe (2020: 44):</a:t>
            </a:r>
          </a:p>
          <a:p>
            <a:pPr marL="0" indent="0">
              <a:buNone/>
            </a:pPr>
            <a:endParaRPr lang="en-GB" sz="1200" dirty="0"/>
          </a:p>
          <a:p>
            <a:pPr marL="0" indent="0">
              <a:lnSpc>
                <a:spcPct val="100000"/>
              </a:lnSpc>
              <a:spcBef>
                <a:spcPts val="0"/>
              </a:spcBef>
              <a:buNone/>
            </a:pPr>
            <a:r>
              <a:rPr lang="en-GB" sz="2400" dirty="0"/>
              <a:t>“</a:t>
            </a:r>
            <a:r>
              <a:rPr lang="en-US" dirty="0"/>
              <a:t>As mentioned, the primary function of descriptors is to facilitate the provision of transparent and coherent alignment between curriculum, teaching and assessment, particularly teacher assessment, and above all between the “language classroom world” and the real world. Real-world needs will relate to the main domains of language use: the public domain, the private domain, the occupational domain and the educational domain (CEFR 2001 Section 4.1.1; CEFR 2001 Table 5)</a:t>
            </a:r>
            <a:r>
              <a:rPr lang="en-US" sz="2400" dirty="0"/>
              <a:t>.”</a:t>
            </a:r>
            <a:endParaRPr lang="en-GB" sz="2400" dirty="0"/>
          </a:p>
        </p:txBody>
      </p:sp>
    </p:spTree>
    <p:extLst>
      <p:ext uri="{BB962C8B-B14F-4D97-AF65-F5344CB8AC3E}">
        <p14:creationId xmlns:p14="http://schemas.microsoft.com/office/powerpoint/2010/main" val="118262314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200" dirty="0"/>
              <a:t>Using the illustrative descriptors of the CEFR Companion </a:t>
            </a:r>
            <a:br>
              <a:rPr lang="en-GB" sz="3200" dirty="0"/>
            </a:br>
            <a:r>
              <a:rPr lang="en-GB" sz="3200" dirty="0"/>
              <a:t>Volume – How does this impact curriculum planning?</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r>
              <a:rPr lang="en-GB" dirty="0"/>
              <a:t>Council of Europe (2020: 44):</a:t>
            </a:r>
          </a:p>
          <a:p>
            <a:pPr marL="0" indent="0">
              <a:buNone/>
            </a:pPr>
            <a:endParaRPr lang="en-GB" sz="1200" dirty="0"/>
          </a:p>
          <a:p>
            <a:pPr marL="0" indent="0">
              <a:lnSpc>
                <a:spcPct val="100000"/>
              </a:lnSpc>
              <a:spcBef>
                <a:spcPts val="0"/>
              </a:spcBef>
              <a:buNone/>
            </a:pPr>
            <a:r>
              <a:rPr lang="en-GB" sz="2400" dirty="0"/>
              <a:t>“</a:t>
            </a:r>
            <a:r>
              <a:rPr lang="en-US" dirty="0"/>
              <a:t>As mentioned, the primary function of descriptors is to facilitate the provision of </a:t>
            </a:r>
            <a:r>
              <a:rPr lang="en-US" b="1" dirty="0">
                <a:solidFill>
                  <a:srgbClr val="FF0000"/>
                </a:solidFill>
              </a:rPr>
              <a:t>transparent and coherent alignment between curriculum, teaching and assessment</a:t>
            </a:r>
            <a:r>
              <a:rPr lang="en-US" dirty="0"/>
              <a:t>, particularly teacher assessment, and above all between the </a:t>
            </a:r>
            <a:r>
              <a:rPr lang="en-US" b="1" dirty="0">
                <a:solidFill>
                  <a:srgbClr val="FF0000"/>
                </a:solidFill>
              </a:rPr>
              <a:t>“language classroom world” and the real world</a:t>
            </a:r>
            <a:r>
              <a:rPr lang="en-US" dirty="0"/>
              <a:t>. Real-world needs will relate to the main domains of language use: the public domain, the private domain, the occupational domain and the educational domain (CEFR 2001 Section 4.1.1; CEFR 2001 Table 5)</a:t>
            </a:r>
            <a:r>
              <a:rPr lang="en-US" sz="2400" dirty="0"/>
              <a:t>.”</a:t>
            </a:r>
            <a:endParaRPr lang="en-GB" sz="2400" dirty="0"/>
          </a:p>
        </p:txBody>
      </p:sp>
    </p:spTree>
    <p:extLst>
      <p:ext uri="{BB962C8B-B14F-4D97-AF65-F5344CB8AC3E}">
        <p14:creationId xmlns:p14="http://schemas.microsoft.com/office/powerpoint/2010/main" val="195751504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200" dirty="0"/>
              <a:t>Using the illustrative descriptors of the CEFR Companion </a:t>
            </a:r>
            <a:br>
              <a:rPr lang="en-GB" sz="3200" dirty="0"/>
            </a:br>
            <a:r>
              <a:rPr lang="en-GB" sz="3200" dirty="0"/>
              <a:t>Volume – How does this impact curriculum planning?</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r>
              <a:rPr lang="en-GB" dirty="0"/>
              <a:t>Council of Europe (2020: 44):</a:t>
            </a:r>
          </a:p>
        </p:txBody>
      </p:sp>
      <p:pic>
        <p:nvPicPr>
          <p:cNvPr id="4" name="Grafik 3">
            <a:extLst>
              <a:ext uri="{FF2B5EF4-FFF2-40B4-BE49-F238E27FC236}">
                <a16:creationId xmlns:a16="http://schemas.microsoft.com/office/drawing/2014/main" id="{64826E56-2C79-4942-B41A-AABA365F6E12}"/>
              </a:ext>
            </a:extLst>
          </p:cNvPr>
          <p:cNvPicPr>
            <a:picLocks noChangeAspect="1"/>
          </p:cNvPicPr>
          <p:nvPr/>
        </p:nvPicPr>
        <p:blipFill>
          <a:blip r:embed="rId2"/>
          <a:stretch>
            <a:fillRect/>
          </a:stretch>
        </p:blipFill>
        <p:spPr>
          <a:xfrm>
            <a:off x="483220" y="2352443"/>
            <a:ext cx="11144250" cy="3524250"/>
          </a:xfrm>
          <a:prstGeom prst="rect">
            <a:avLst/>
          </a:prstGeom>
        </p:spPr>
      </p:pic>
    </p:spTree>
    <p:extLst>
      <p:ext uri="{BB962C8B-B14F-4D97-AF65-F5344CB8AC3E}">
        <p14:creationId xmlns:p14="http://schemas.microsoft.com/office/powerpoint/2010/main" val="2392597135"/>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What is “constructive alignment”?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fontScale="92500" lnSpcReduction="20000"/>
          </a:bodyPr>
          <a:lstStyle/>
          <a:p>
            <a:pPr marL="0" indent="0">
              <a:buNone/>
            </a:pPr>
            <a:r>
              <a:rPr lang="en-GB" dirty="0"/>
              <a:t>Biggs (2003: 2):</a:t>
            </a:r>
          </a:p>
          <a:p>
            <a:pPr marL="0" indent="0">
              <a:lnSpc>
                <a:spcPct val="150000"/>
              </a:lnSpc>
              <a:spcBef>
                <a:spcPts val="0"/>
              </a:spcBef>
              <a:buNone/>
            </a:pPr>
            <a:r>
              <a:rPr lang="en-GB" sz="2400" dirty="0"/>
              <a:t>“</a:t>
            </a:r>
            <a:r>
              <a:rPr lang="en-US" sz="2400" dirty="0"/>
              <a:t>'Constructive alignment' has two aspects. The 'constructive' aspect refers to the idea that students construct meaning through relevant learning activities. That is, meaning is not something imparted or transmitted from teacher to learner, but is something learners have to create for themselves. Teaching is simply a catalyst for learning: […]</a:t>
            </a:r>
            <a:r>
              <a:rPr lang="en-GB" sz="2400" dirty="0"/>
              <a:t>”</a:t>
            </a:r>
          </a:p>
          <a:p>
            <a:pPr marL="0" indent="0">
              <a:lnSpc>
                <a:spcPct val="150000"/>
              </a:lnSpc>
              <a:spcBef>
                <a:spcPts val="0"/>
              </a:spcBef>
              <a:buNone/>
            </a:pPr>
            <a:r>
              <a:rPr lang="en-US" sz="2400" dirty="0"/>
              <a:t>The 'alignment' aspect refers to what the teacher does, which is to set up a learning environment that supports the learning activities appropriate to achieving the desired learning outcomes. The key is that the components in the teaching system, especially the teaching methods used and the assessment tasks, are aligned with the learning activities assumed in the intended outcomes.”</a:t>
            </a:r>
            <a:endParaRPr lang="en-GB" sz="2400" dirty="0"/>
          </a:p>
        </p:txBody>
      </p:sp>
    </p:spTree>
    <p:extLst>
      <p:ext uri="{BB962C8B-B14F-4D97-AF65-F5344CB8AC3E}">
        <p14:creationId xmlns:p14="http://schemas.microsoft.com/office/powerpoint/2010/main" val="4288405320"/>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What is “constructive alignment”?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fontScale="92500" lnSpcReduction="20000"/>
          </a:bodyPr>
          <a:lstStyle/>
          <a:p>
            <a:pPr marL="0" indent="0">
              <a:buNone/>
            </a:pPr>
            <a:r>
              <a:rPr lang="en-GB" dirty="0"/>
              <a:t>Biggs (2003: 2):</a:t>
            </a:r>
          </a:p>
          <a:p>
            <a:pPr marL="0" indent="0">
              <a:lnSpc>
                <a:spcPct val="150000"/>
              </a:lnSpc>
              <a:spcBef>
                <a:spcPts val="0"/>
              </a:spcBef>
              <a:buNone/>
            </a:pPr>
            <a:r>
              <a:rPr lang="en-GB" sz="2400" dirty="0"/>
              <a:t>“</a:t>
            </a:r>
            <a:r>
              <a:rPr lang="en-US" sz="2400" dirty="0"/>
              <a:t>'Constructive alignment' has two aspects. The 'constructive' aspect refers to the idea that students construct meaning through relevant learning activities. That is, meaning is not something imparted or transmitted from teacher to learner, but is something learners have to create for themselves. Teaching is simply a catalyst for learning: […]</a:t>
            </a:r>
            <a:r>
              <a:rPr lang="en-GB" sz="2400" dirty="0"/>
              <a:t>”</a:t>
            </a:r>
          </a:p>
          <a:p>
            <a:pPr marL="0" indent="0">
              <a:lnSpc>
                <a:spcPct val="150000"/>
              </a:lnSpc>
              <a:spcBef>
                <a:spcPts val="0"/>
              </a:spcBef>
              <a:buNone/>
            </a:pPr>
            <a:r>
              <a:rPr lang="en-US" sz="2400" dirty="0"/>
              <a:t>The 'alignment' aspect refers to what the teacher does, which is to set up a learning environment that supports the learning activities appropriate to achieving the desired learning outcomes. The key is that the components in the teaching system, especially the teaching methods used and the assessment tasks, are aligned with the learning activities assumed in the intended outcomes.”</a:t>
            </a:r>
            <a:endParaRPr lang="en-GB" sz="2400" dirty="0"/>
          </a:p>
        </p:txBody>
      </p:sp>
      <p:sp>
        <p:nvSpPr>
          <p:cNvPr id="5" name="Ellipse 4">
            <a:extLst>
              <a:ext uri="{FF2B5EF4-FFF2-40B4-BE49-F238E27FC236}">
                <a16:creationId xmlns:a16="http://schemas.microsoft.com/office/drawing/2014/main" id="{C348F113-850C-4651-8A78-9D777ADD789A}"/>
              </a:ext>
            </a:extLst>
          </p:cNvPr>
          <p:cNvSpPr/>
          <p:nvPr/>
        </p:nvSpPr>
        <p:spPr>
          <a:xfrm>
            <a:off x="1547677" y="2604122"/>
            <a:ext cx="6304235" cy="4787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Ellipse 6">
            <a:extLst>
              <a:ext uri="{FF2B5EF4-FFF2-40B4-BE49-F238E27FC236}">
                <a16:creationId xmlns:a16="http://schemas.microsoft.com/office/drawing/2014/main" id="{07895B41-DCE8-489B-8A4D-FEA09871C878}"/>
              </a:ext>
            </a:extLst>
          </p:cNvPr>
          <p:cNvSpPr/>
          <p:nvPr/>
        </p:nvSpPr>
        <p:spPr>
          <a:xfrm>
            <a:off x="483220" y="3446462"/>
            <a:ext cx="2786754" cy="4787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0676297"/>
      </p:ext>
    </p:extLst>
  </p:cSld>
  <p:clrMapOvr>
    <a:masterClrMapping/>
  </p:clrMapOvr>
  <mc:AlternateContent xmlns:mc="http://schemas.openxmlformats.org/markup-compatibility/2006" xmlns:p14="http://schemas.microsoft.com/office/powerpoint/2010/main">
    <mc:Choice Requires="p14">
      <p:transition p14:dur="100" advTm="11792"/>
    </mc:Choice>
    <mc:Fallback xmlns="">
      <p:transition advTm="1179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What is “constructive alignment”?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fontScale="92500" lnSpcReduction="20000"/>
          </a:bodyPr>
          <a:lstStyle/>
          <a:p>
            <a:pPr marL="0" indent="0">
              <a:buNone/>
            </a:pPr>
            <a:r>
              <a:rPr lang="en-GB" dirty="0"/>
              <a:t>Biggs (2003: 2):</a:t>
            </a:r>
          </a:p>
          <a:p>
            <a:pPr marL="0" indent="0">
              <a:lnSpc>
                <a:spcPct val="150000"/>
              </a:lnSpc>
              <a:spcBef>
                <a:spcPts val="0"/>
              </a:spcBef>
              <a:buNone/>
            </a:pPr>
            <a:r>
              <a:rPr lang="en-GB" sz="2400" dirty="0"/>
              <a:t>“</a:t>
            </a:r>
            <a:r>
              <a:rPr lang="en-US" sz="2400" dirty="0"/>
              <a:t>'Constructive alignment' has two aspects. The 'constructive' aspect refers to the idea that students construct meaning through relevant learning activities. That is, meaning is not something imparted or transmitted from teacher to learner, but is something learners have to create for themselves. Teaching is simply a catalyst for learning: […]</a:t>
            </a:r>
            <a:r>
              <a:rPr lang="en-GB" sz="2400" dirty="0"/>
              <a:t>”</a:t>
            </a:r>
          </a:p>
          <a:p>
            <a:pPr marL="0" indent="0">
              <a:lnSpc>
                <a:spcPct val="150000"/>
              </a:lnSpc>
              <a:spcBef>
                <a:spcPts val="0"/>
              </a:spcBef>
              <a:buNone/>
            </a:pPr>
            <a:r>
              <a:rPr lang="en-US" sz="2400" dirty="0"/>
              <a:t>The 'alignment' aspect refers to what the teacher does, which is to set up a learning environment that supports the learning activities appropriate to achieving the desired learning outcomes. The key is that the components in the teaching system, especially the teaching methods used and the assessment tasks, are aligned with the learning activities assumed in the intended outcomes.”</a:t>
            </a:r>
            <a:endParaRPr lang="en-GB" sz="2400" dirty="0"/>
          </a:p>
        </p:txBody>
      </p:sp>
      <p:sp>
        <p:nvSpPr>
          <p:cNvPr id="4" name="Ellipse 3">
            <a:extLst>
              <a:ext uri="{FF2B5EF4-FFF2-40B4-BE49-F238E27FC236}">
                <a16:creationId xmlns:a16="http://schemas.microsoft.com/office/drawing/2014/main" id="{08E49F0F-81B7-4855-BD53-C4FFB33EF245}"/>
              </a:ext>
            </a:extLst>
          </p:cNvPr>
          <p:cNvSpPr/>
          <p:nvPr/>
        </p:nvSpPr>
        <p:spPr>
          <a:xfrm>
            <a:off x="7851913" y="4755046"/>
            <a:ext cx="2315817" cy="4787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C348F113-850C-4651-8A78-9D777ADD789A}"/>
              </a:ext>
            </a:extLst>
          </p:cNvPr>
          <p:cNvSpPr/>
          <p:nvPr/>
        </p:nvSpPr>
        <p:spPr>
          <a:xfrm>
            <a:off x="275469" y="5247931"/>
            <a:ext cx="2653748" cy="39425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a:extLst>
              <a:ext uri="{FF2B5EF4-FFF2-40B4-BE49-F238E27FC236}">
                <a16:creationId xmlns:a16="http://schemas.microsoft.com/office/drawing/2014/main" id="{76ECAF5F-BEA8-4FB8-BEDC-8B44D1C25059}"/>
              </a:ext>
            </a:extLst>
          </p:cNvPr>
          <p:cNvSpPr/>
          <p:nvPr/>
        </p:nvSpPr>
        <p:spPr>
          <a:xfrm>
            <a:off x="8617226" y="5205689"/>
            <a:ext cx="2753139" cy="4787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a:extLst>
              <a:ext uri="{FF2B5EF4-FFF2-40B4-BE49-F238E27FC236}">
                <a16:creationId xmlns:a16="http://schemas.microsoft.com/office/drawing/2014/main" id="{07895B41-DCE8-489B-8A4D-FEA09871C878}"/>
              </a:ext>
            </a:extLst>
          </p:cNvPr>
          <p:cNvSpPr/>
          <p:nvPr/>
        </p:nvSpPr>
        <p:spPr>
          <a:xfrm>
            <a:off x="4760844" y="5205688"/>
            <a:ext cx="2315817" cy="4787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202957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What is “constructive alignment”?</a:t>
            </a:r>
          </a:p>
        </p:txBody>
      </p:sp>
      <p:sp>
        <p:nvSpPr>
          <p:cNvPr id="7" name="Inhaltsplatzhalter 2">
            <a:extLst>
              <a:ext uri="{FF2B5EF4-FFF2-40B4-BE49-F238E27FC236}">
                <a16:creationId xmlns:a16="http://schemas.microsoft.com/office/drawing/2014/main" id="{EAD9E6D7-793B-4303-9732-C2E1F8B920D1}"/>
              </a:ext>
            </a:extLst>
          </p:cNvPr>
          <p:cNvSpPr>
            <a:spLocks noGrp="1"/>
          </p:cNvSpPr>
          <p:nvPr>
            <p:ph idx="1"/>
          </p:nvPr>
        </p:nvSpPr>
        <p:spPr>
          <a:xfrm>
            <a:off x="490654" y="1825625"/>
            <a:ext cx="10164094" cy="4051068"/>
          </a:xfrm>
        </p:spPr>
        <p:txBody>
          <a:bodyPr>
            <a:normAutofit/>
          </a:bodyPr>
          <a:lstStyle/>
          <a:p>
            <a:pPr marL="0" indent="0">
              <a:buNone/>
            </a:pPr>
            <a:r>
              <a:rPr lang="en-GB" sz="2400" dirty="0"/>
              <a:t>Constructivist approach:</a:t>
            </a:r>
          </a:p>
          <a:p>
            <a:r>
              <a:rPr lang="en-GB" sz="2400" dirty="0"/>
              <a:t>Learner agency to construct meaning and develop skills</a:t>
            </a:r>
          </a:p>
          <a:p>
            <a:pPr marL="0" indent="0">
              <a:buNone/>
            </a:pPr>
            <a:endParaRPr lang="en-GB" sz="1200" dirty="0"/>
          </a:p>
          <a:p>
            <a:pPr marL="0" indent="0">
              <a:buNone/>
            </a:pPr>
            <a:r>
              <a:rPr lang="en-GB" sz="2400" dirty="0"/>
              <a:t>Alignment of:</a:t>
            </a:r>
          </a:p>
          <a:p>
            <a:r>
              <a:rPr lang="en-GB" sz="2400" dirty="0"/>
              <a:t>Learning objectives</a:t>
            </a:r>
          </a:p>
          <a:p>
            <a:r>
              <a:rPr lang="en-GB" sz="2400" dirty="0"/>
              <a:t>Teaching and learning</a:t>
            </a:r>
          </a:p>
          <a:p>
            <a:r>
              <a:rPr lang="en-GB" sz="2400" dirty="0"/>
              <a:t>Assessment</a:t>
            </a:r>
          </a:p>
          <a:p>
            <a:endParaRPr lang="en-GB" sz="2400" dirty="0"/>
          </a:p>
          <a:p>
            <a:pPr>
              <a:buFont typeface="Wingdings" panose="05000000000000000000" pitchFamily="2" charset="2"/>
              <a:buChar char="Ø"/>
            </a:pPr>
            <a:r>
              <a:rPr lang="en-GB" sz="2400" dirty="0"/>
              <a:t> Coherent approach throughout curriculum </a:t>
            </a:r>
          </a:p>
        </p:txBody>
      </p:sp>
    </p:spTree>
    <p:extLst>
      <p:ext uri="{BB962C8B-B14F-4D97-AF65-F5344CB8AC3E}">
        <p14:creationId xmlns:p14="http://schemas.microsoft.com/office/powerpoint/2010/main" val="616797723"/>
      </p:ext>
    </p:extLst>
  </p:cSld>
  <p:clrMapOvr>
    <a:masterClrMapping/>
  </p:clrMapOvr>
  <mc:AlternateContent xmlns:mc="http://schemas.openxmlformats.org/markup-compatibility/2006" xmlns:p14="http://schemas.microsoft.com/office/powerpoint/2010/main">
    <mc:Choice Requires="p14">
      <p:transition p14:dur="100" advTm="12452"/>
    </mc:Choice>
    <mc:Fallback xmlns="">
      <p:transition advTm="12452"/>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1728</Words>
  <Application>Microsoft Office PowerPoint</Application>
  <PresentationFormat>Widescreen</PresentationFormat>
  <Paragraphs>160</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Courier New</vt:lpstr>
      <vt:lpstr>Wingdings</vt:lpstr>
      <vt:lpstr>Office Theme</vt:lpstr>
      <vt:lpstr>The action-oriented approach and constructive alignment</vt:lpstr>
      <vt:lpstr>Using the illustrative descriptors of the CEFR Companion  Volume</vt:lpstr>
      <vt:lpstr>Using the illustrative descriptors of the CEFR Companion  Volume – How does this impact curriculum planning?</vt:lpstr>
      <vt:lpstr>Using the illustrative descriptors of the CEFR Companion  Volume – How does this impact curriculum planning?</vt:lpstr>
      <vt:lpstr>Using the illustrative descriptors of the CEFR Companion  Volume – How does this impact curriculum planning?</vt:lpstr>
      <vt:lpstr>What is “constructive alignment”?</vt:lpstr>
      <vt:lpstr>What is “constructive alignment”?</vt:lpstr>
      <vt:lpstr>What is “constructive alignment”?</vt:lpstr>
      <vt:lpstr>What is “constructive alignment”?</vt:lpstr>
      <vt:lpstr>What is “constructive alignment”?</vt:lpstr>
      <vt:lpstr>What is “constructive alignment”?</vt:lpstr>
      <vt:lpstr>Constructive alignment</vt:lpstr>
      <vt:lpstr>The Action-oriented approach and  Constructive alignment</vt:lpstr>
      <vt:lpstr>Constructive alignment</vt:lpstr>
      <vt:lpstr>Needs analysis</vt:lpstr>
      <vt:lpstr>Needs analysis</vt:lpstr>
      <vt:lpstr>Defining learning objectives /  intended outcomes</vt:lpstr>
      <vt:lpstr>Constructive alignment and course design</vt:lpstr>
      <vt:lpstr>Constructive alignment and course design</vt:lpstr>
      <vt:lpstr>Constructive alignment – planning teaching activities</vt:lpstr>
      <vt:lpstr>Constructive alignment –  an action-oriented approach to assessment</vt:lpstr>
      <vt:lpstr>The added value of constructive alignment</vt:lpstr>
      <vt:lpstr>Constructive alignment – Bibliography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Christian Friedrich</cp:lastModifiedBy>
  <cp:revision>78</cp:revision>
  <dcterms:created xsi:type="dcterms:W3CDTF">2020-01-08T10:10:35Z</dcterms:created>
  <dcterms:modified xsi:type="dcterms:W3CDTF">2023-12-08T08:58:17Z</dcterms:modified>
</cp:coreProperties>
</file>